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84" r:id="rId1"/>
  </p:sldMasterIdLst>
  <p:notesMasterIdLst>
    <p:notesMasterId r:id="rId34"/>
  </p:notesMasterIdLst>
  <p:handoutMasterIdLst>
    <p:handoutMasterId r:id="rId35"/>
  </p:handoutMasterIdLst>
  <p:sldIdLst>
    <p:sldId id="509" r:id="rId2"/>
    <p:sldId id="474" r:id="rId3"/>
    <p:sldId id="472" r:id="rId4"/>
    <p:sldId id="376" r:id="rId5"/>
    <p:sldId id="473" r:id="rId6"/>
    <p:sldId id="479" r:id="rId7"/>
    <p:sldId id="507" r:id="rId8"/>
    <p:sldId id="399" r:id="rId9"/>
    <p:sldId id="418" r:id="rId10"/>
    <p:sldId id="377" r:id="rId11"/>
    <p:sldId id="402" r:id="rId12"/>
    <p:sldId id="403" r:id="rId13"/>
    <p:sldId id="404" r:id="rId14"/>
    <p:sldId id="508" r:id="rId15"/>
    <p:sldId id="496" r:id="rId16"/>
    <p:sldId id="511" r:id="rId17"/>
    <p:sldId id="512" r:id="rId18"/>
    <p:sldId id="410" r:id="rId19"/>
    <p:sldId id="498" r:id="rId20"/>
    <p:sldId id="340" r:id="rId21"/>
    <p:sldId id="294" r:id="rId22"/>
    <p:sldId id="387" r:id="rId23"/>
    <p:sldId id="309" r:id="rId24"/>
    <p:sldId id="460" r:id="rId25"/>
    <p:sldId id="457" r:id="rId26"/>
    <p:sldId id="458" r:id="rId27"/>
    <p:sldId id="510" r:id="rId28"/>
    <p:sldId id="459" r:id="rId29"/>
    <p:sldId id="288" r:id="rId30"/>
    <p:sldId id="298" r:id="rId31"/>
    <p:sldId id="342" r:id="rId32"/>
    <p:sldId id="379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AA15BF6-FE96-3445-86D7-BE737DCC358B}">
          <p14:sldIdLst>
            <p14:sldId id="509"/>
            <p14:sldId id="474"/>
            <p14:sldId id="472"/>
            <p14:sldId id="376"/>
            <p14:sldId id="473"/>
            <p14:sldId id="479"/>
            <p14:sldId id="507"/>
            <p14:sldId id="399"/>
            <p14:sldId id="418"/>
            <p14:sldId id="377"/>
            <p14:sldId id="402"/>
            <p14:sldId id="403"/>
            <p14:sldId id="404"/>
            <p14:sldId id="508"/>
            <p14:sldId id="496"/>
            <p14:sldId id="511"/>
            <p14:sldId id="512"/>
            <p14:sldId id="410"/>
            <p14:sldId id="498"/>
            <p14:sldId id="340"/>
            <p14:sldId id="294"/>
            <p14:sldId id="387"/>
            <p14:sldId id="309"/>
            <p14:sldId id="460"/>
            <p14:sldId id="457"/>
            <p14:sldId id="458"/>
            <p14:sldId id="510"/>
            <p14:sldId id="459"/>
            <p14:sldId id="288"/>
            <p14:sldId id="298"/>
            <p14:sldId id="342"/>
            <p14:sldId id="37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FFFF"/>
    <a:srgbClr val="FF2600"/>
    <a:srgbClr val="0ECC00"/>
    <a:srgbClr val="0000FF"/>
    <a:srgbClr val="80008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91" autoAdjust="0"/>
    <p:restoredTop sz="89275" autoAdjust="0"/>
  </p:normalViewPr>
  <p:slideViewPr>
    <p:cSldViewPr>
      <p:cViewPr varScale="1">
        <p:scale>
          <a:sx n="150" d="100"/>
          <a:sy n="150" d="100"/>
        </p:scale>
        <p:origin x="168" y="41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34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AA4630-B738-4650-913F-7378CC40D312}" type="doc">
      <dgm:prSet loTypeId="urn:microsoft.com/office/officeart/2005/8/layout/process2" loCatId="process" qsTypeId="urn:microsoft.com/office/officeart/2005/8/quickstyle/simple4" qsCatId="simple" csTypeId="urn:microsoft.com/office/officeart/2005/8/colors/colorful1#2" csCatId="colorful" phldr="1"/>
      <dgm:spPr/>
    </dgm:pt>
    <dgm:pt modelId="{97DB59AD-8506-4A74-BB78-BA533F4FB10F}">
      <dgm:prSet phldrT="[Text]"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Write tests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to check that feature works </a:t>
          </a:r>
          <a:endParaRPr lang="en-GB" sz="2400" dirty="0">
            <a:solidFill>
              <a:srgbClr val="000000"/>
            </a:solidFill>
          </a:endParaRPr>
        </a:p>
      </dgm:t>
    </dgm:pt>
    <dgm:pt modelId="{E5F038C7-DBC4-490A-AAFB-6D151F9C0538}" type="parTrans" cxnId="{F91E15A7-C24F-4D74-8B1A-D7C0021B8888}">
      <dgm:prSet/>
      <dgm:spPr/>
      <dgm:t>
        <a:bodyPr/>
        <a:lstStyle/>
        <a:p>
          <a:endParaRPr lang="en-GB" sz="2000"/>
        </a:p>
      </dgm:t>
    </dgm:pt>
    <dgm:pt modelId="{EFB1699C-C280-416C-B6B3-B9CB2E52EAA1}" type="sibTrans" cxnId="{F91E15A7-C24F-4D74-8B1A-D7C0021B8888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6CD60870-D228-4E7C-AB37-75604251742A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Write simplest code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that makes tests pass</a:t>
          </a:r>
        </a:p>
      </dgm:t>
    </dgm:pt>
    <dgm:pt modelId="{75E4D45F-C716-48A2-8E57-584BA67C4566}" type="parTrans" cxnId="{8747F884-7CA4-413D-AFAC-DD5CAE19DDA5}">
      <dgm:prSet/>
      <dgm:spPr/>
      <dgm:t>
        <a:bodyPr/>
        <a:lstStyle/>
        <a:p>
          <a:endParaRPr lang="en-GB" sz="2000"/>
        </a:p>
      </dgm:t>
    </dgm:pt>
    <dgm:pt modelId="{04BB66AA-DBE2-4BFD-A94E-A31165187E75}" type="sibTrans" cxnId="{8747F884-7CA4-413D-AFAC-DD5CAE19DDA5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D8FC48C4-469B-40DC-950F-ABA168836D34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Run tests and debug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until </a:t>
          </a:r>
          <a:r>
            <a:rPr lang="en-US" sz="2000" i="1" dirty="0">
              <a:solidFill>
                <a:srgbClr val="000000"/>
              </a:solidFill>
            </a:rPr>
            <a:t>all</a:t>
          </a:r>
          <a:r>
            <a:rPr lang="en-US" sz="2000" dirty="0">
              <a:solidFill>
                <a:srgbClr val="000000"/>
              </a:solidFill>
            </a:rPr>
            <a:t> tests pass</a:t>
          </a:r>
        </a:p>
      </dgm:t>
    </dgm:pt>
    <dgm:pt modelId="{3B29C759-9861-4F5A-9C39-84993FBBD849}" type="parTrans" cxnId="{165AE32A-34E6-4032-86AF-87A045F8F59C}">
      <dgm:prSet/>
      <dgm:spPr/>
      <dgm:t>
        <a:bodyPr/>
        <a:lstStyle/>
        <a:p>
          <a:endParaRPr lang="en-GB" sz="2000"/>
        </a:p>
      </dgm:t>
    </dgm:pt>
    <dgm:pt modelId="{CB49FD0C-9B39-4860-B781-669D9FC3FB40}" type="sibTrans" cxnId="{165AE32A-34E6-4032-86AF-87A045F8F59C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96BC0EEB-57F0-4267-86F0-4EA98B40D230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Refactor and optimize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only if necessary</a:t>
          </a:r>
        </a:p>
      </dgm:t>
    </dgm:pt>
    <dgm:pt modelId="{A57BE1BC-E807-47AE-8640-A3F276768BED}" type="parTrans" cxnId="{B9FDB916-0E3A-45DF-B817-B4FF0DF0DD0F}">
      <dgm:prSet/>
      <dgm:spPr/>
      <dgm:t>
        <a:bodyPr/>
        <a:lstStyle/>
        <a:p>
          <a:endParaRPr lang="en-GB" sz="2000"/>
        </a:p>
      </dgm:t>
    </dgm:pt>
    <dgm:pt modelId="{062036D4-7094-47BF-9BE9-A58B2E6A4D41}" type="sibTrans" cxnId="{B9FDB916-0E3A-45DF-B817-B4FF0DF0DD0F}">
      <dgm:prSet/>
      <dgm:spPr/>
      <dgm:t>
        <a:bodyPr/>
        <a:lstStyle/>
        <a:p>
          <a:endParaRPr lang="en-GB" sz="2000"/>
        </a:p>
      </dgm:t>
    </dgm:pt>
    <dgm:pt modelId="{E188BD28-8BF3-DF4E-89B0-D0D9BDDAD858}">
      <dgm:prSet phldrT="[Text]" custT="1"/>
      <dgm:spPr>
        <a:solidFill>
          <a:schemeClr val="bg1"/>
        </a:solidFill>
        <a:ln w="38100" cmpd="sng">
          <a:solidFill>
            <a:srgbClr val="FF0000"/>
          </a:solidFill>
        </a:ln>
        <a:effectLst/>
      </dgm:spPr>
      <dgm:t>
        <a:bodyPr/>
        <a:lstStyle/>
        <a:p>
          <a:r>
            <a:rPr lang="en-GB" sz="2400" dirty="0">
              <a:solidFill>
                <a:schemeClr val="tx1"/>
              </a:solidFill>
            </a:rPr>
            <a:t>Pick your next feature</a:t>
          </a:r>
        </a:p>
      </dgm:t>
    </dgm:pt>
    <dgm:pt modelId="{36E39B49-FFE1-4141-AC7D-DEC0690E85F8}" type="parTrans" cxnId="{0F95B477-3571-3442-BE80-0888F825957B}">
      <dgm:prSet/>
      <dgm:spPr/>
      <dgm:t>
        <a:bodyPr/>
        <a:lstStyle/>
        <a:p>
          <a:endParaRPr lang="en-US" sz="1600"/>
        </a:p>
      </dgm:t>
    </dgm:pt>
    <dgm:pt modelId="{7764EA43-B182-BC4F-BCDA-333200F918B8}" type="sibTrans" cxnId="{0F95B477-3571-3442-BE80-0888F825957B}">
      <dgm:prSet custT="1"/>
      <dgm:spPr>
        <a:solidFill>
          <a:srgbClr val="FFFFFF"/>
        </a:solidFill>
        <a:ln w="38100" cmpd="sng">
          <a:solidFill>
            <a:srgbClr val="FF0000"/>
          </a:solidFill>
        </a:ln>
        <a:effectLst/>
      </dgm:spPr>
      <dgm:t>
        <a:bodyPr/>
        <a:lstStyle/>
        <a:p>
          <a:endParaRPr lang="en-US" sz="1100"/>
        </a:p>
      </dgm:t>
    </dgm:pt>
    <dgm:pt modelId="{7A234B30-A436-41B7-96D9-05CCC2F7ADDC}" type="pres">
      <dgm:prSet presAssocID="{47AA4630-B738-4650-913F-7378CC40D312}" presName="linearFlow" presStyleCnt="0">
        <dgm:presLayoutVars>
          <dgm:resizeHandles val="exact"/>
        </dgm:presLayoutVars>
      </dgm:prSet>
      <dgm:spPr/>
    </dgm:pt>
    <dgm:pt modelId="{8B185A30-22C7-6840-8D3E-58B36EE38549}" type="pres">
      <dgm:prSet presAssocID="{E188BD28-8BF3-DF4E-89B0-D0D9BDDAD858}" presName="node" presStyleLbl="node1" presStyleIdx="0" presStyleCnt="5" custScaleX="138432">
        <dgm:presLayoutVars>
          <dgm:bulletEnabled val="1"/>
        </dgm:presLayoutVars>
      </dgm:prSet>
      <dgm:spPr/>
    </dgm:pt>
    <dgm:pt modelId="{66533B70-8731-2345-9B98-5A7A7F80153B}" type="pres">
      <dgm:prSet presAssocID="{7764EA43-B182-BC4F-BCDA-333200F918B8}" presName="sibTrans" presStyleLbl="sibTrans2D1" presStyleIdx="0" presStyleCnt="4"/>
      <dgm:spPr/>
    </dgm:pt>
    <dgm:pt modelId="{5EB7E61C-215B-AD45-8738-514EF8F5F4E5}" type="pres">
      <dgm:prSet presAssocID="{7764EA43-B182-BC4F-BCDA-333200F918B8}" presName="connectorText" presStyleLbl="sibTrans2D1" presStyleIdx="0" presStyleCnt="4"/>
      <dgm:spPr/>
    </dgm:pt>
    <dgm:pt modelId="{87C32DCB-D7CA-425A-A14D-DC1B34BAA990}" type="pres">
      <dgm:prSet presAssocID="{97DB59AD-8506-4A74-BB78-BA533F4FB10F}" presName="node" presStyleLbl="node1" presStyleIdx="1" presStyleCnt="5" custScaleX="140984">
        <dgm:presLayoutVars>
          <dgm:bulletEnabled val="1"/>
        </dgm:presLayoutVars>
      </dgm:prSet>
      <dgm:spPr/>
    </dgm:pt>
    <dgm:pt modelId="{143F6140-E7F1-4CCF-A9B1-524762512517}" type="pres">
      <dgm:prSet presAssocID="{EFB1699C-C280-416C-B6B3-B9CB2E52EAA1}" presName="sibTrans" presStyleLbl="sibTrans2D1" presStyleIdx="1" presStyleCnt="4"/>
      <dgm:spPr/>
    </dgm:pt>
    <dgm:pt modelId="{B2BEE0C4-D8B2-432A-8CB1-C2162205DCA3}" type="pres">
      <dgm:prSet presAssocID="{EFB1699C-C280-416C-B6B3-B9CB2E52EAA1}" presName="connectorText" presStyleLbl="sibTrans2D1" presStyleIdx="1" presStyleCnt="4"/>
      <dgm:spPr/>
    </dgm:pt>
    <dgm:pt modelId="{3FA6B472-D1F3-409B-BF18-F1310278CB78}" type="pres">
      <dgm:prSet presAssocID="{6CD60870-D228-4E7C-AB37-75604251742A}" presName="node" presStyleLbl="node1" presStyleIdx="2" presStyleCnt="5" custScaleX="139871">
        <dgm:presLayoutVars>
          <dgm:bulletEnabled val="1"/>
        </dgm:presLayoutVars>
      </dgm:prSet>
      <dgm:spPr/>
    </dgm:pt>
    <dgm:pt modelId="{E202264D-36A3-408A-9050-7FBD30D2645C}" type="pres">
      <dgm:prSet presAssocID="{04BB66AA-DBE2-4BFD-A94E-A31165187E75}" presName="sibTrans" presStyleLbl="sibTrans2D1" presStyleIdx="2" presStyleCnt="4"/>
      <dgm:spPr/>
    </dgm:pt>
    <dgm:pt modelId="{E3B3E849-56D6-49C5-932E-7B5B0F9F195C}" type="pres">
      <dgm:prSet presAssocID="{04BB66AA-DBE2-4BFD-A94E-A31165187E75}" presName="connectorText" presStyleLbl="sibTrans2D1" presStyleIdx="2" presStyleCnt="4"/>
      <dgm:spPr/>
    </dgm:pt>
    <dgm:pt modelId="{3725F2C1-AA1D-49A3-9D73-9D444D08CE71}" type="pres">
      <dgm:prSet presAssocID="{D8FC48C4-469B-40DC-950F-ABA168836D34}" presName="node" presStyleLbl="node1" presStyleIdx="3" presStyleCnt="5" custScaleX="139871">
        <dgm:presLayoutVars>
          <dgm:bulletEnabled val="1"/>
        </dgm:presLayoutVars>
      </dgm:prSet>
      <dgm:spPr/>
    </dgm:pt>
    <dgm:pt modelId="{B4CC5E68-BD20-49EE-86FA-E08541A3FE12}" type="pres">
      <dgm:prSet presAssocID="{CB49FD0C-9B39-4860-B781-669D9FC3FB40}" presName="sibTrans" presStyleLbl="sibTrans2D1" presStyleIdx="3" presStyleCnt="4"/>
      <dgm:spPr/>
    </dgm:pt>
    <dgm:pt modelId="{BD1FA95E-C45B-4671-BBAB-95DCE436E052}" type="pres">
      <dgm:prSet presAssocID="{CB49FD0C-9B39-4860-B781-669D9FC3FB40}" presName="connectorText" presStyleLbl="sibTrans2D1" presStyleIdx="3" presStyleCnt="4"/>
      <dgm:spPr/>
    </dgm:pt>
    <dgm:pt modelId="{C45FEE31-6BF1-4E83-9497-1224D8F07991}" type="pres">
      <dgm:prSet presAssocID="{96BC0EEB-57F0-4267-86F0-4EA98B40D230}" presName="node" presStyleLbl="node1" presStyleIdx="4" presStyleCnt="5" custScaleX="139871">
        <dgm:presLayoutVars>
          <dgm:bulletEnabled val="1"/>
        </dgm:presLayoutVars>
      </dgm:prSet>
      <dgm:spPr/>
    </dgm:pt>
  </dgm:ptLst>
  <dgm:cxnLst>
    <dgm:cxn modelId="{0A22D10B-D71A-5B4D-BEC1-7C41DC85EEB6}" type="presOf" srcId="{97DB59AD-8506-4A74-BB78-BA533F4FB10F}" destId="{87C32DCB-D7CA-425A-A14D-DC1B34BAA990}" srcOrd="0" destOrd="0" presId="urn:microsoft.com/office/officeart/2005/8/layout/process2"/>
    <dgm:cxn modelId="{E66AB70D-B419-8F42-AB07-6CEF773FFD8D}" type="presOf" srcId="{6CD60870-D228-4E7C-AB37-75604251742A}" destId="{3FA6B472-D1F3-409B-BF18-F1310278CB78}" srcOrd="0" destOrd="0" presId="urn:microsoft.com/office/officeart/2005/8/layout/process2"/>
    <dgm:cxn modelId="{55C62713-44FB-4A48-834F-6EE7002CC122}" type="presOf" srcId="{7764EA43-B182-BC4F-BCDA-333200F918B8}" destId="{66533B70-8731-2345-9B98-5A7A7F80153B}" srcOrd="0" destOrd="0" presId="urn:microsoft.com/office/officeart/2005/8/layout/process2"/>
    <dgm:cxn modelId="{B9FDB916-0E3A-45DF-B817-B4FF0DF0DD0F}" srcId="{47AA4630-B738-4650-913F-7378CC40D312}" destId="{96BC0EEB-57F0-4267-86F0-4EA98B40D230}" srcOrd="4" destOrd="0" parTransId="{A57BE1BC-E807-47AE-8640-A3F276768BED}" sibTransId="{062036D4-7094-47BF-9BE9-A58B2E6A4D41}"/>
    <dgm:cxn modelId="{1247801C-BAB9-274C-B7C8-2824B008DED7}" type="presOf" srcId="{D8FC48C4-469B-40DC-950F-ABA168836D34}" destId="{3725F2C1-AA1D-49A3-9D73-9D444D08CE71}" srcOrd="0" destOrd="0" presId="urn:microsoft.com/office/officeart/2005/8/layout/process2"/>
    <dgm:cxn modelId="{E66DC529-1FE0-154A-8673-E77A451680BA}" type="presOf" srcId="{CB49FD0C-9B39-4860-B781-669D9FC3FB40}" destId="{B4CC5E68-BD20-49EE-86FA-E08541A3FE12}" srcOrd="0" destOrd="0" presId="urn:microsoft.com/office/officeart/2005/8/layout/process2"/>
    <dgm:cxn modelId="{165AE32A-34E6-4032-86AF-87A045F8F59C}" srcId="{47AA4630-B738-4650-913F-7378CC40D312}" destId="{D8FC48C4-469B-40DC-950F-ABA168836D34}" srcOrd="3" destOrd="0" parTransId="{3B29C759-9861-4F5A-9C39-84993FBBD849}" sibTransId="{CB49FD0C-9B39-4860-B781-669D9FC3FB40}"/>
    <dgm:cxn modelId="{9DA36E3B-2919-1C46-B2E5-C0B732315014}" type="presOf" srcId="{EFB1699C-C280-416C-B6B3-B9CB2E52EAA1}" destId="{143F6140-E7F1-4CCF-A9B1-524762512517}" srcOrd="0" destOrd="0" presId="urn:microsoft.com/office/officeart/2005/8/layout/process2"/>
    <dgm:cxn modelId="{5C9E335E-5F74-724C-BFB1-DCB6E65EC219}" type="presOf" srcId="{E188BD28-8BF3-DF4E-89B0-D0D9BDDAD858}" destId="{8B185A30-22C7-6840-8D3E-58B36EE38549}" srcOrd="0" destOrd="0" presId="urn:microsoft.com/office/officeart/2005/8/layout/process2"/>
    <dgm:cxn modelId="{8F9C2B67-9886-7441-80DD-429CF8C84185}" type="presOf" srcId="{47AA4630-B738-4650-913F-7378CC40D312}" destId="{7A234B30-A436-41B7-96D9-05CCC2F7ADDC}" srcOrd="0" destOrd="0" presId="urn:microsoft.com/office/officeart/2005/8/layout/process2"/>
    <dgm:cxn modelId="{0F95B477-3571-3442-BE80-0888F825957B}" srcId="{47AA4630-B738-4650-913F-7378CC40D312}" destId="{E188BD28-8BF3-DF4E-89B0-D0D9BDDAD858}" srcOrd="0" destOrd="0" parTransId="{36E39B49-FFE1-4141-AC7D-DEC0690E85F8}" sibTransId="{7764EA43-B182-BC4F-BCDA-333200F918B8}"/>
    <dgm:cxn modelId="{8747F884-7CA4-413D-AFAC-DD5CAE19DDA5}" srcId="{47AA4630-B738-4650-913F-7378CC40D312}" destId="{6CD60870-D228-4E7C-AB37-75604251742A}" srcOrd="2" destOrd="0" parTransId="{75E4D45F-C716-48A2-8E57-584BA67C4566}" sibTransId="{04BB66AA-DBE2-4BFD-A94E-A31165187E75}"/>
    <dgm:cxn modelId="{F134FA8C-3E11-174B-930C-25BE1E162B21}" type="presOf" srcId="{CB49FD0C-9B39-4860-B781-669D9FC3FB40}" destId="{BD1FA95E-C45B-4671-BBAB-95DCE436E052}" srcOrd="1" destOrd="0" presId="urn:microsoft.com/office/officeart/2005/8/layout/process2"/>
    <dgm:cxn modelId="{277817A0-FD66-6947-A053-2F263ED6D8B0}" type="presOf" srcId="{96BC0EEB-57F0-4267-86F0-4EA98B40D230}" destId="{C45FEE31-6BF1-4E83-9497-1224D8F07991}" srcOrd="0" destOrd="0" presId="urn:microsoft.com/office/officeart/2005/8/layout/process2"/>
    <dgm:cxn modelId="{F91E15A7-C24F-4D74-8B1A-D7C0021B8888}" srcId="{47AA4630-B738-4650-913F-7378CC40D312}" destId="{97DB59AD-8506-4A74-BB78-BA533F4FB10F}" srcOrd="1" destOrd="0" parTransId="{E5F038C7-DBC4-490A-AAFB-6D151F9C0538}" sibTransId="{EFB1699C-C280-416C-B6B3-B9CB2E52EAA1}"/>
    <dgm:cxn modelId="{C70C51C3-D987-1448-9289-918857039BFE}" type="presOf" srcId="{7764EA43-B182-BC4F-BCDA-333200F918B8}" destId="{5EB7E61C-215B-AD45-8738-514EF8F5F4E5}" srcOrd="1" destOrd="0" presId="urn:microsoft.com/office/officeart/2005/8/layout/process2"/>
    <dgm:cxn modelId="{F37546EE-15AD-6840-A8A0-12F23749B15E}" type="presOf" srcId="{EFB1699C-C280-416C-B6B3-B9CB2E52EAA1}" destId="{B2BEE0C4-D8B2-432A-8CB1-C2162205DCA3}" srcOrd="1" destOrd="0" presId="urn:microsoft.com/office/officeart/2005/8/layout/process2"/>
    <dgm:cxn modelId="{DE07A1F1-678D-8647-A24E-96BD2CFD47CF}" type="presOf" srcId="{04BB66AA-DBE2-4BFD-A94E-A31165187E75}" destId="{E202264D-36A3-408A-9050-7FBD30D2645C}" srcOrd="0" destOrd="0" presId="urn:microsoft.com/office/officeart/2005/8/layout/process2"/>
    <dgm:cxn modelId="{54D38BF8-1FB5-B247-85A5-258CE2F5B784}" type="presOf" srcId="{04BB66AA-DBE2-4BFD-A94E-A31165187E75}" destId="{E3B3E849-56D6-49C5-932E-7B5B0F9F195C}" srcOrd="1" destOrd="0" presId="urn:microsoft.com/office/officeart/2005/8/layout/process2"/>
    <dgm:cxn modelId="{1860D1C1-1ADB-1F47-9CC7-007C35383655}" type="presParOf" srcId="{7A234B30-A436-41B7-96D9-05CCC2F7ADDC}" destId="{8B185A30-22C7-6840-8D3E-58B36EE38549}" srcOrd="0" destOrd="0" presId="urn:microsoft.com/office/officeart/2005/8/layout/process2"/>
    <dgm:cxn modelId="{35113D87-8350-D44E-97E7-6C77495D1050}" type="presParOf" srcId="{7A234B30-A436-41B7-96D9-05CCC2F7ADDC}" destId="{66533B70-8731-2345-9B98-5A7A7F80153B}" srcOrd="1" destOrd="0" presId="urn:microsoft.com/office/officeart/2005/8/layout/process2"/>
    <dgm:cxn modelId="{40163969-0B66-1B4F-85F9-8C2D15EF9773}" type="presParOf" srcId="{66533B70-8731-2345-9B98-5A7A7F80153B}" destId="{5EB7E61C-215B-AD45-8738-514EF8F5F4E5}" srcOrd="0" destOrd="0" presId="urn:microsoft.com/office/officeart/2005/8/layout/process2"/>
    <dgm:cxn modelId="{11548B34-07D3-F746-BA65-38C64F1C282B}" type="presParOf" srcId="{7A234B30-A436-41B7-96D9-05CCC2F7ADDC}" destId="{87C32DCB-D7CA-425A-A14D-DC1B34BAA990}" srcOrd="2" destOrd="0" presId="urn:microsoft.com/office/officeart/2005/8/layout/process2"/>
    <dgm:cxn modelId="{F03B2783-4055-8542-B419-C5E6817234CF}" type="presParOf" srcId="{7A234B30-A436-41B7-96D9-05CCC2F7ADDC}" destId="{143F6140-E7F1-4CCF-A9B1-524762512517}" srcOrd="3" destOrd="0" presId="urn:microsoft.com/office/officeart/2005/8/layout/process2"/>
    <dgm:cxn modelId="{359D67CC-12B7-B645-9CCE-E5FA3733531F}" type="presParOf" srcId="{143F6140-E7F1-4CCF-A9B1-524762512517}" destId="{B2BEE0C4-D8B2-432A-8CB1-C2162205DCA3}" srcOrd="0" destOrd="0" presId="urn:microsoft.com/office/officeart/2005/8/layout/process2"/>
    <dgm:cxn modelId="{7E7A881D-C53D-004A-8B63-6CE557F974DA}" type="presParOf" srcId="{7A234B30-A436-41B7-96D9-05CCC2F7ADDC}" destId="{3FA6B472-D1F3-409B-BF18-F1310278CB78}" srcOrd="4" destOrd="0" presId="urn:microsoft.com/office/officeart/2005/8/layout/process2"/>
    <dgm:cxn modelId="{C4D13EBE-DD43-EE4D-A2AD-1A000F145052}" type="presParOf" srcId="{7A234B30-A436-41B7-96D9-05CCC2F7ADDC}" destId="{E202264D-36A3-408A-9050-7FBD30D2645C}" srcOrd="5" destOrd="0" presId="urn:microsoft.com/office/officeart/2005/8/layout/process2"/>
    <dgm:cxn modelId="{D502F20C-3F4D-894D-8AE1-803335792043}" type="presParOf" srcId="{E202264D-36A3-408A-9050-7FBD30D2645C}" destId="{E3B3E849-56D6-49C5-932E-7B5B0F9F195C}" srcOrd="0" destOrd="0" presId="urn:microsoft.com/office/officeart/2005/8/layout/process2"/>
    <dgm:cxn modelId="{80F11729-27B3-D247-A558-2DD0EFDF29EF}" type="presParOf" srcId="{7A234B30-A436-41B7-96D9-05CCC2F7ADDC}" destId="{3725F2C1-AA1D-49A3-9D73-9D444D08CE71}" srcOrd="6" destOrd="0" presId="urn:microsoft.com/office/officeart/2005/8/layout/process2"/>
    <dgm:cxn modelId="{7CB088D8-DECF-A243-A85D-B6DBF8FDDB28}" type="presParOf" srcId="{7A234B30-A436-41B7-96D9-05CCC2F7ADDC}" destId="{B4CC5E68-BD20-49EE-86FA-E08541A3FE12}" srcOrd="7" destOrd="0" presId="urn:microsoft.com/office/officeart/2005/8/layout/process2"/>
    <dgm:cxn modelId="{7A6A62AF-D7EF-904C-82FB-4C47238FD90D}" type="presParOf" srcId="{B4CC5E68-BD20-49EE-86FA-E08541A3FE12}" destId="{BD1FA95E-C45B-4671-BBAB-95DCE436E052}" srcOrd="0" destOrd="0" presId="urn:microsoft.com/office/officeart/2005/8/layout/process2"/>
    <dgm:cxn modelId="{27A2D9F2-1B83-3E43-A1EC-13362C594AFC}" type="presParOf" srcId="{7A234B30-A436-41B7-96D9-05CCC2F7ADDC}" destId="{C45FEE31-6BF1-4E83-9497-1224D8F07991}" srcOrd="8" destOrd="0" presId="urn:microsoft.com/office/officeart/2005/8/layout/process2"/>
  </dgm:cxnLst>
  <dgm:bg>
    <a:noFill/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7AA4630-B738-4650-913F-7378CC40D312}" type="doc">
      <dgm:prSet loTypeId="urn:microsoft.com/office/officeart/2005/8/layout/process2" loCatId="process" qsTypeId="urn:microsoft.com/office/officeart/2005/8/quickstyle/simple4" qsCatId="simple" csTypeId="urn:microsoft.com/office/officeart/2005/8/colors/colorful1#2" csCatId="colorful" phldr="1"/>
      <dgm:spPr/>
    </dgm:pt>
    <dgm:pt modelId="{97DB59AD-8506-4A74-BB78-BA533F4FB10F}">
      <dgm:prSet phldrT="[Text]"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Write tests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to check that feature works </a:t>
          </a:r>
          <a:endParaRPr lang="en-GB" sz="2400" dirty="0">
            <a:solidFill>
              <a:srgbClr val="000000"/>
            </a:solidFill>
          </a:endParaRPr>
        </a:p>
      </dgm:t>
    </dgm:pt>
    <dgm:pt modelId="{E5F038C7-DBC4-490A-AAFB-6D151F9C0538}" type="parTrans" cxnId="{F91E15A7-C24F-4D74-8B1A-D7C0021B8888}">
      <dgm:prSet/>
      <dgm:spPr/>
      <dgm:t>
        <a:bodyPr/>
        <a:lstStyle/>
        <a:p>
          <a:endParaRPr lang="en-GB" sz="2000"/>
        </a:p>
      </dgm:t>
    </dgm:pt>
    <dgm:pt modelId="{EFB1699C-C280-416C-B6B3-B9CB2E52EAA1}" type="sibTrans" cxnId="{F91E15A7-C24F-4D74-8B1A-D7C0021B8888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6CD60870-D228-4E7C-AB37-75604251742A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Write simplest code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that makes tests pass</a:t>
          </a:r>
        </a:p>
      </dgm:t>
    </dgm:pt>
    <dgm:pt modelId="{75E4D45F-C716-48A2-8E57-584BA67C4566}" type="parTrans" cxnId="{8747F884-7CA4-413D-AFAC-DD5CAE19DDA5}">
      <dgm:prSet/>
      <dgm:spPr/>
      <dgm:t>
        <a:bodyPr/>
        <a:lstStyle/>
        <a:p>
          <a:endParaRPr lang="en-GB" sz="2000"/>
        </a:p>
      </dgm:t>
    </dgm:pt>
    <dgm:pt modelId="{04BB66AA-DBE2-4BFD-A94E-A31165187E75}" type="sibTrans" cxnId="{8747F884-7CA4-413D-AFAC-DD5CAE19DDA5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D8FC48C4-469B-40DC-950F-ABA168836D34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Run tests and debug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until </a:t>
          </a:r>
          <a:r>
            <a:rPr lang="en-US" sz="2000" i="1" dirty="0">
              <a:solidFill>
                <a:srgbClr val="000000"/>
              </a:solidFill>
            </a:rPr>
            <a:t>all</a:t>
          </a:r>
          <a:r>
            <a:rPr lang="en-US" sz="2000" dirty="0">
              <a:solidFill>
                <a:srgbClr val="000000"/>
              </a:solidFill>
            </a:rPr>
            <a:t> tests pass</a:t>
          </a:r>
        </a:p>
      </dgm:t>
    </dgm:pt>
    <dgm:pt modelId="{3B29C759-9861-4F5A-9C39-84993FBBD849}" type="parTrans" cxnId="{165AE32A-34E6-4032-86AF-87A045F8F59C}">
      <dgm:prSet/>
      <dgm:spPr/>
      <dgm:t>
        <a:bodyPr/>
        <a:lstStyle/>
        <a:p>
          <a:endParaRPr lang="en-GB" sz="2000"/>
        </a:p>
      </dgm:t>
    </dgm:pt>
    <dgm:pt modelId="{CB49FD0C-9B39-4860-B781-669D9FC3FB40}" type="sibTrans" cxnId="{165AE32A-34E6-4032-86AF-87A045F8F59C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96BC0EEB-57F0-4267-86F0-4EA98B40D230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Refactor and optimize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only if necessary</a:t>
          </a:r>
        </a:p>
      </dgm:t>
    </dgm:pt>
    <dgm:pt modelId="{A57BE1BC-E807-47AE-8640-A3F276768BED}" type="parTrans" cxnId="{B9FDB916-0E3A-45DF-B817-B4FF0DF0DD0F}">
      <dgm:prSet/>
      <dgm:spPr/>
      <dgm:t>
        <a:bodyPr/>
        <a:lstStyle/>
        <a:p>
          <a:endParaRPr lang="en-GB" sz="2000"/>
        </a:p>
      </dgm:t>
    </dgm:pt>
    <dgm:pt modelId="{062036D4-7094-47BF-9BE9-A58B2E6A4D41}" type="sibTrans" cxnId="{B9FDB916-0E3A-45DF-B817-B4FF0DF0DD0F}">
      <dgm:prSet/>
      <dgm:spPr/>
      <dgm:t>
        <a:bodyPr/>
        <a:lstStyle/>
        <a:p>
          <a:endParaRPr lang="en-GB" sz="2000"/>
        </a:p>
      </dgm:t>
    </dgm:pt>
    <dgm:pt modelId="{E188BD28-8BF3-DF4E-89B0-D0D9BDDAD858}">
      <dgm:prSet phldrT="[Text]" custT="1"/>
      <dgm:spPr>
        <a:solidFill>
          <a:schemeClr val="bg1"/>
        </a:solidFill>
        <a:ln w="38100" cmpd="sng">
          <a:solidFill>
            <a:srgbClr val="FF0000"/>
          </a:solidFill>
        </a:ln>
        <a:effectLst/>
      </dgm:spPr>
      <dgm:t>
        <a:bodyPr/>
        <a:lstStyle/>
        <a:p>
          <a:r>
            <a:rPr lang="en-GB" sz="2400" dirty="0">
              <a:solidFill>
                <a:schemeClr val="tx1"/>
              </a:solidFill>
            </a:rPr>
            <a:t>Pick your next feature</a:t>
          </a:r>
        </a:p>
      </dgm:t>
    </dgm:pt>
    <dgm:pt modelId="{36E39B49-FFE1-4141-AC7D-DEC0690E85F8}" type="parTrans" cxnId="{0F95B477-3571-3442-BE80-0888F825957B}">
      <dgm:prSet/>
      <dgm:spPr/>
      <dgm:t>
        <a:bodyPr/>
        <a:lstStyle/>
        <a:p>
          <a:endParaRPr lang="en-US" sz="1600"/>
        </a:p>
      </dgm:t>
    </dgm:pt>
    <dgm:pt modelId="{7764EA43-B182-BC4F-BCDA-333200F918B8}" type="sibTrans" cxnId="{0F95B477-3571-3442-BE80-0888F825957B}">
      <dgm:prSet custT="1"/>
      <dgm:spPr>
        <a:solidFill>
          <a:srgbClr val="FFFFFF"/>
        </a:solidFill>
        <a:ln w="38100" cmpd="sng">
          <a:solidFill>
            <a:srgbClr val="FF0000"/>
          </a:solidFill>
        </a:ln>
        <a:effectLst/>
      </dgm:spPr>
      <dgm:t>
        <a:bodyPr/>
        <a:lstStyle/>
        <a:p>
          <a:endParaRPr lang="en-US" sz="1100"/>
        </a:p>
      </dgm:t>
    </dgm:pt>
    <dgm:pt modelId="{7A234B30-A436-41B7-96D9-05CCC2F7ADDC}" type="pres">
      <dgm:prSet presAssocID="{47AA4630-B738-4650-913F-7378CC40D312}" presName="linearFlow" presStyleCnt="0">
        <dgm:presLayoutVars>
          <dgm:resizeHandles val="exact"/>
        </dgm:presLayoutVars>
      </dgm:prSet>
      <dgm:spPr/>
    </dgm:pt>
    <dgm:pt modelId="{8B185A30-22C7-6840-8D3E-58B36EE38549}" type="pres">
      <dgm:prSet presAssocID="{E188BD28-8BF3-DF4E-89B0-D0D9BDDAD858}" presName="node" presStyleLbl="node1" presStyleIdx="0" presStyleCnt="5" custScaleX="138432">
        <dgm:presLayoutVars>
          <dgm:bulletEnabled val="1"/>
        </dgm:presLayoutVars>
      </dgm:prSet>
      <dgm:spPr/>
    </dgm:pt>
    <dgm:pt modelId="{66533B70-8731-2345-9B98-5A7A7F80153B}" type="pres">
      <dgm:prSet presAssocID="{7764EA43-B182-BC4F-BCDA-333200F918B8}" presName="sibTrans" presStyleLbl="sibTrans2D1" presStyleIdx="0" presStyleCnt="4"/>
      <dgm:spPr/>
    </dgm:pt>
    <dgm:pt modelId="{5EB7E61C-215B-AD45-8738-514EF8F5F4E5}" type="pres">
      <dgm:prSet presAssocID="{7764EA43-B182-BC4F-BCDA-333200F918B8}" presName="connectorText" presStyleLbl="sibTrans2D1" presStyleIdx="0" presStyleCnt="4"/>
      <dgm:spPr/>
    </dgm:pt>
    <dgm:pt modelId="{87C32DCB-D7CA-425A-A14D-DC1B34BAA990}" type="pres">
      <dgm:prSet presAssocID="{97DB59AD-8506-4A74-BB78-BA533F4FB10F}" presName="node" presStyleLbl="node1" presStyleIdx="1" presStyleCnt="5" custScaleX="140984">
        <dgm:presLayoutVars>
          <dgm:bulletEnabled val="1"/>
        </dgm:presLayoutVars>
      </dgm:prSet>
      <dgm:spPr/>
    </dgm:pt>
    <dgm:pt modelId="{143F6140-E7F1-4CCF-A9B1-524762512517}" type="pres">
      <dgm:prSet presAssocID="{EFB1699C-C280-416C-B6B3-B9CB2E52EAA1}" presName="sibTrans" presStyleLbl="sibTrans2D1" presStyleIdx="1" presStyleCnt="4"/>
      <dgm:spPr/>
    </dgm:pt>
    <dgm:pt modelId="{B2BEE0C4-D8B2-432A-8CB1-C2162205DCA3}" type="pres">
      <dgm:prSet presAssocID="{EFB1699C-C280-416C-B6B3-B9CB2E52EAA1}" presName="connectorText" presStyleLbl="sibTrans2D1" presStyleIdx="1" presStyleCnt="4"/>
      <dgm:spPr/>
    </dgm:pt>
    <dgm:pt modelId="{3FA6B472-D1F3-409B-BF18-F1310278CB78}" type="pres">
      <dgm:prSet presAssocID="{6CD60870-D228-4E7C-AB37-75604251742A}" presName="node" presStyleLbl="node1" presStyleIdx="2" presStyleCnt="5" custScaleX="139871">
        <dgm:presLayoutVars>
          <dgm:bulletEnabled val="1"/>
        </dgm:presLayoutVars>
      </dgm:prSet>
      <dgm:spPr/>
    </dgm:pt>
    <dgm:pt modelId="{E202264D-36A3-408A-9050-7FBD30D2645C}" type="pres">
      <dgm:prSet presAssocID="{04BB66AA-DBE2-4BFD-A94E-A31165187E75}" presName="sibTrans" presStyleLbl="sibTrans2D1" presStyleIdx="2" presStyleCnt="4"/>
      <dgm:spPr/>
    </dgm:pt>
    <dgm:pt modelId="{E3B3E849-56D6-49C5-932E-7B5B0F9F195C}" type="pres">
      <dgm:prSet presAssocID="{04BB66AA-DBE2-4BFD-A94E-A31165187E75}" presName="connectorText" presStyleLbl="sibTrans2D1" presStyleIdx="2" presStyleCnt="4"/>
      <dgm:spPr/>
    </dgm:pt>
    <dgm:pt modelId="{3725F2C1-AA1D-49A3-9D73-9D444D08CE71}" type="pres">
      <dgm:prSet presAssocID="{D8FC48C4-469B-40DC-950F-ABA168836D34}" presName="node" presStyleLbl="node1" presStyleIdx="3" presStyleCnt="5" custScaleX="139871">
        <dgm:presLayoutVars>
          <dgm:bulletEnabled val="1"/>
        </dgm:presLayoutVars>
      </dgm:prSet>
      <dgm:spPr/>
    </dgm:pt>
    <dgm:pt modelId="{B4CC5E68-BD20-49EE-86FA-E08541A3FE12}" type="pres">
      <dgm:prSet presAssocID="{CB49FD0C-9B39-4860-B781-669D9FC3FB40}" presName="sibTrans" presStyleLbl="sibTrans2D1" presStyleIdx="3" presStyleCnt="4"/>
      <dgm:spPr/>
    </dgm:pt>
    <dgm:pt modelId="{BD1FA95E-C45B-4671-BBAB-95DCE436E052}" type="pres">
      <dgm:prSet presAssocID="{CB49FD0C-9B39-4860-B781-669D9FC3FB40}" presName="connectorText" presStyleLbl="sibTrans2D1" presStyleIdx="3" presStyleCnt="4"/>
      <dgm:spPr/>
    </dgm:pt>
    <dgm:pt modelId="{C45FEE31-6BF1-4E83-9497-1224D8F07991}" type="pres">
      <dgm:prSet presAssocID="{96BC0EEB-57F0-4267-86F0-4EA98B40D230}" presName="node" presStyleLbl="node1" presStyleIdx="4" presStyleCnt="5" custScaleX="139871">
        <dgm:presLayoutVars>
          <dgm:bulletEnabled val="1"/>
        </dgm:presLayoutVars>
      </dgm:prSet>
      <dgm:spPr/>
    </dgm:pt>
  </dgm:ptLst>
  <dgm:cxnLst>
    <dgm:cxn modelId="{39AED507-5312-9E4C-88B2-83EB5640EAC1}" type="presOf" srcId="{D8FC48C4-469B-40DC-950F-ABA168836D34}" destId="{3725F2C1-AA1D-49A3-9D73-9D444D08CE71}" srcOrd="0" destOrd="0" presId="urn:microsoft.com/office/officeart/2005/8/layout/process2"/>
    <dgm:cxn modelId="{B9FDB916-0E3A-45DF-B817-B4FF0DF0DD0F}" srcId="{47AA4630-B738-4650-913F-7378CC40D312}" destId="{96BC0EEB-57F0-4267-86F0-4EA98B40D230}" srcOrd="4" destOrd="0" parTransId="{A57BE1BC-E807-47AE-8640-A3F276768BED}" sibTransId="{062036D4-7094-47BF-9BE9-A58B2E6A4D41}"/>
    <dgm:cxn modelId="{165AE32A-34E6-4032-86AF-87A045F8F59C}" srcId="{47AA4630-B738-4650-913F-7378CC40D312}" destId="{D8FC48C4-469B-40DC-950F-ABA168836D34}" srcOrd="3" destOrd="0" parTransId="{3B29C759-9861-4F5A-9C39-84993FBBD849}" sibTransId="{CB49FD0C-9B39-4860-B781-669D9FC3FB40}"/>
    <dgm:cxn modelId="{E0E29848-D073-3740-A837-53E59F0A627B}" type="presOf" srcId="{04BB66AA-DBE2-4BFD-A94E-A31165187E75}" destId="{E3B3E849-56D6-49C5-932E-7B5B0F9F195C}" srcOrd="1" destOrd="0" presId="urn:microsoft.com/office/officeart/2005/8/layout/process2"/>
    <dgm:cxn modelId="{4485A44C-933D-8D4F-BFB0-51E6CE6DC3F3}" type="presOf" srcId="{96BC0EEB-57F0-4267-86F0-4EA98B40D230}" destId="{C45FEE31-6BF1-4E83-9497-1224D8F07991}" srcOrd="0" destOrd="0" presId="urn:microsoft.com/office/officeart/2005/8/layout/process2"/>
    <dgm:cxn modelId="{36576150-32C8-8A48-B3DB-3D377AC02F30}" type="presOf" srcId="{EFB1699C-C280-416C-B6B3-B9CB2E52EAA1}" destId="{B2BEE0C4-D8B2-432A-8CB1-C2162205DCA3}" srcOrd="1" destOrd="0" presId="urn:microsoft.com/office/officeart/2005/8/layout/process2"/>
    <dgm:cxn modelId="{3C9A3E57-E189-7949-AF82-62B86A241131}" type="presOf" srcId="{04BB66AA-DBE2-4BFD-A94E-A31165187E75}" destId="{E202264D-36A3-408A-9050-7FBD30D2645C}" srcOrd="0" destOrd="0" presId="urn:microsoft.com/office/officeart/2005/8/layout/process2"/>
    <dgm:cxn modelId="{A776F166-66B5-E448-918A-D9C284419A4F}" type="presOf" srcId="{6CD60870-D228-4E7C-AB37-75604251742A}" destId="{3FA6B472-D1F3-409B-BF18-F1310278CB78}" srcOrd="0" destOrd="0" presId="urn:microsoft.com/office/officeart/2005/8/layout/process2"/>
    <dgm:cxn modelId="{A980986A-B9D1-8045-B6AD-80979EB3B6AF}" type="presOf" srcId="{7764EA43-B182-BC4F-BCDA-333200F918B8}" destId="{66533B70-8731-2345-9B98-5A7A7F80153B}" srcOrd="0" destOrd="0" presId="urn:microsoft.com/office/officeart/2005/8/layout/process2"/>
    <dgm:cxn modelId="{2090A46D-8B1B-8740-B22E-BF21271DA8C4}" type="presOf" srcId="{E188BD28-8BF3-DF4E-89B0-D0D9BDDAD858}" destId="{8B185A30-22C7-6840-8D3E-58B36EE38549}" srcOrd="0" destOrd="0" presId="urn:microsoft.com/office/officeart/2005/8/layout/process2"/>
    <dgm:cxn modelId="{953ECE76-DD16-934F-8747-433C36688CE6}" type="presOf" srcId="{CB49FD0C-9B39-4860-B781-669D9FC3FB40}" destId="{BD1FA95E-C45B-4671-BBAB-95DCE436E052}" srcOrd="1" destOrd="0" presId="urn:microsoft.com/office/officeart/2005/8/layout/process2"/>
    <dgm:cxn modelId="{0F95B477-3571-3442-BE80-0888F825957B}" srcId="{47AA4630-B738-4650-913F-7378CC40D312}" destId="{E188BD28-8BF3-DF4E-89B0-D0D9BDDAD858}" srcOrd="0" destOrd="0" parTransId="{36E39B49-FFE1-4141-AC7D-DEC0690E85F8}" sibTransId="{7764EA43-B182-BC4F-BCDA-333200F918B8}"/>
    <dgm:cxn modelId="{98DC6681-D9D3-1E45-A039-88A9FFA79E53}" type="presOf" srcId="{97DB59AD-8506-4A74-BB78-BA533F4FB10F}" destId="{87C32DCB-D7CA-425A-A14D-DC1B34BAA990}" srcOrd="0" destOrd="0" presId="urn:microsoft.com/office/officeart/2005/8/layout/process2"/>
    <dgm:cxn modelId="{8747F884-7CA4-413D-AFAC-DD5CAE19DDA5}" srcId="{47AA4630-B738-4650-913F-7378CC40D312}" destId="{6CD60870-D228-4E7C-AB37-75604251742A}" srcOrd="2" destOrd="0" parTransId="{75E4D45F-C716-48A2-8E57-584BA67C4566}" sibTransId="{04BB66AA-DBE2-4BFD-A94E-A31165187E75}"/>
    <dgm:cxn modelId="{5A135D8A-55DF-3B45-B179-8A7D07E2EF14}" type="presOf" srcId="{EFB1699C-C280-416C-B6B3-B9CB2E52EAA1}" destId="{143F6140-E7F1-4CCF-A9B1-524762512517}" srcOrd="0" destOrd="0" presId="urn:microsoft.com/office/officeart/2005/8/layout/process2"/>
    <dgm:cxn modelId="{0A7778A5-5EFA-AC44-ABF1-80AA9D7CAAD6}" type="presOf" srcId="{CB49FD0C-9B39-4860-B781-669D9FC3FB40}" destId="{B4CC5E68-BD20-49EE-86FA-E08541A3FE12}" srcOrd="0" destOrd="0" presId="urn:microsoft.com/office/officeart/2005/8/layout/process2"/>
    <dgm:cxn modelId="{F91E15A7-C24F-4D74-8B1A-D7C0021B8888}" srcId="{47AA4630-B738-4650-913F-7378CC40D312}" destId="{97DB59AD-8506-4A74-BB78-BA533F4FB10F}" srcOrd="1" destOrd="0" parTransId="{E5F038C7-DBC4-490A-AAFB-6D151F9C0538}" sibTransId="{EFB1699C-C280-416C-B6B3-B9CB2E52EAA1}"/>
    <dgm:cxn modelId="{A11357EA-826B-1E40-A30A-10DBF87FFEE4}" type="presOf" srcId="{47AA4630-B738-4650-913F-7378CC40D312}" destId="{7A234B30-A436-41B7-96D9-05CCC2F7ADDC}" srcOrd="0" destOrd="0" presId="urn:microsoft.com/office/officeart/2005/8/layout/process2"/>
    <dgm:cxn modelId="{84A9ADF4-6055-BC49-9AF5-3FD46356D173}" type="presOf" srcId="{7764EA43-B182-BC4F-BCDA-333200F918B8}" destId="{5EB7E61C-215B-AD45-8738-514EF8F5F4E5}" srcOrd="1" destOrd="0" presId="urn:microsoft.com/office/officeart/2005/8/layout/process2"/>
    <dgm:cxn modelId="{2A27312D-ED01-C840-94E6-04132F80B948}" type="presParOf" srcId="{7A234B30-A436-41B7-96D9-05CCC2F7ADDC}" destId="{8B185A30-22C7-6840-8D3E-58B36EE38549}" srcOrd="0" destOrd="0" presId="urn:microsoft.com/office/officeart/2005/8/layout/process2"/>
    <dgm:cxn modelId="{D188708A-911B-9742-B191-03D8F2148A31}" type="presParOf" srcId="{7A234B30-A436-41B7-96D9-05CCC2F7ADDC}" destId="{66533B70-8731-2345-9B98-5A7A7F80153B}" srcOrd="1" destOrd="0" presId="urn:microsoft.com/office/officeart/2005/8/layout/process2"/>
    <dgm:cxn modelId="{6530688B-22D8-434D-9580-F16526C7418C}" type="presParOf" srcId="{66533B70-8731-2345-9B98-5A7A7F80153B}" destId="{5EB7E61C-215B-AD45-8738-514EF8F5F4E5}" srcOrd="0" destOrd="0" presId="urn:microsoft.com/office/officeart/2005/8/layout/process2"/>
    <dgm:cxn modelId="{FBE2A044-B343-1F45-9AE8-B79CF3BF2C8F}" type="presParOf" srcId="{7A234B30-A436-41B7-96D9-05CCC2F7ADDC}" destId="{87C32DCB-D7CA-425A-A14D-DC1B34BAA990}" srcOrd="2" destOrd="0" presId="urn:microsoft.com/office/officeart/2005/8/layout/process2"/>
    <dgm:cxn modelId="{C2342FCD-43EF-E846-8700-7057024ADFB5}" type="presParOf" srcId="{7A234B30-A436-41B7-96D9-05CCC2F7ADDC}" destId="{143F6140-E7F1-4CCF-A9B1-524762512517}" srcOrd="3" destOrd="0" presId="urn:microsoft.com/office/officeart/2005/8/layout/process2"/>
    <dgm:cxn modelId="{9F104F47-A877-8946-AFA7-72797C46C70F}" type="presParOf" srcId="{143F6140-E7F1-4CCF-A9B1-524762512517}" destId="{B2BEE0C4-D8B2-432A-8CB1-C2162205DCA3}" srcOrd="0" destOrd="0" presId="urn:microsoft.com/office/officeart/2005/8/layout/process2"/>
    <dgm:cxn modelId="{57215DBD-2CBC-ED47-9DA6-DC10F8CEB8BC}" type="presParOf" srcId="{7A234B30-A436-41B7-96D9-05CCC2F7ADDC}" destId="{3FA6B472-D1F3-409B-BF18-F1310278CB78}" srcOrd="4" destOrd="0" presId="urn:microsoft.com/office/officeart/2005/8/layout/process2"/>
    <dgm:cxn modelId="{F212FE38-6814-B34B-A5C5-6CFA48FA946D}" type="presParOf" srcId="{7A234B30-A436-41B7-96D9-05CCC2F7ADDC}" destId="{E202264D-36A3-408A-9050-7FBD30D2645C}" srcOrd="5" destOrd="0" presId="urn:microsoft.com/office/officeart/2005/8/layout/process2"/>
    <dgm:cxn modelId="{1D65C632-FA68-254C-B914-8A8959309360}" type="presParOf" srcId="{E202264D-36A3-408A-9050-7FBD30D2645C}" destId="{E3B3E849-56D6-49C5-932E-7B5B0F9F195C}" srcOrd="0" destOrd="0" presId="urn:microsoft.com/office/officeart/2005/8/layout/process2"/>
    <dgm:cxn modelId="{4CD61AC3-2E47-DB4A-AC74-0DBF4E6226AE}" type="presParOf" srcId="{7A234B30-A436-41B7-96D9-05CCC2F7ADDC}" destId="{3725F2C1-AA1D-49A3-9D73-9D444D08CE71}" srcOrd="6" destOrd="0" presId="urn:microsoft.com/office/officeart/2005/8/layout/process2"/>
    <dgm:cxn modelId="{C4CD3A80-B212-F745-93C4-C28BA062909A}" type="presParOf" srcId="{7A234B30-A436-41B7-96D9-05CCC2F7ADDC}" destId="{B4CC5E68-BD20-49EE-86FA-E08541A3FE12}" srcOrd="7" destOrd="0" presId="urn:microsoft.com/office/officeart/2005/8/layout/process2"/>
    <dgm:cxn modelId="{E317EE24-6853-4648-BD75-DE29123ED447}" type="presParOf" srcId="{B4CC5E68-BD20-49EE-86FA-E08541A3FE12}" destId="{BD1FA95E-C45B-4671-BBAB-95DCE436E052}" srcOrd="0" destOrd="0" presId="urn:microsoft.com/office/officeart/2005/8/layout/process2"/>
    <dgm:cxn modelId="{829825C9-0E34-2F47-BA45-7D2BCC1D71B4}" type="presParOf" srcId="{7A234B30-A436-41B7-96D9-05CCC2F7ADDC}" destId="{C45FEE31-6BF1-4E83-9497-1224D8F07991}" srcOrd="8" destOrd="0" presId="urn:microsoft.com/office/officeart/2005/8/layout/process2"/>
  </dgm:cxnLst>
  <dgm:bg>
    <a:noFill/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185A30-22C7-6840-8D3E-58B36EE38549}">
      <dsp:nvSpPr>
        <dsp:cNvPr id="0" name=""/>
        <dsp:cNvSpPr/>
      </dsp:nvSpPr>
      <dsp:spPr>
        <a:xfrm>
          <a:off x="1716833" y="2920"/>
          <a:ext cx="3781571" cy="682929"/>
        </a:xfrm>
        <a:prstGeom prst="roundRect">
          <a:avLst>
            <a:gd name="adj" fmla="val 10000"/>
          </a:avLst>
        </a:prstGeom>
        <a:solidFill>
          <a:schemeClr val="bg1"/>
        </a:solidFill>
        <a:ln w="38100" cmpd="sng">
          <a:solidFill>
            <a:srgbClr val="FF00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Pick your next feature</a:t>
          </a:r>
        </a:p>
      </dsp:txBody>
      <dsp:txXfrm>
        <a:off x="1736835" y="22922"/>
        <a:ext cx="3741567" cy="642925"/>
      </dsp:txXfrm>
    </dsp:sp>
    <dsp:sp modelId="{66533B70-8731-2345-9B98-5A7A7F80153B}">
      <dsp:nvSpPr>
        <dsp:cNvPr id="0" name=""/>
        <dsp:cNvSpPr/>
      </dsp:nvSpPr>
      <dsp:spPr>
        <a:xfrm rot="5400000">
          <a:off x="3479570" y="702923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FF00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3515425" y="728533"/>
        <a:ext cx="184390" cy="179269"/>
      </dsp:txXfrm>
    </dsp:sp>
    <dsp:sp modelId="{87C32DCB-D7CA-425A-A14D-DC1B34BAA990}">
      <dsp:nvSpPr>
        <dsp:cNvPr id="0" name=""/>
        <dsp:cNvSpPr/>
      </dsp:nvSpPr>
      <dsp:spPr>
        <a:xfrm>
          <a:off x="1681977" y="1027314"/>
          <a:ext cx="3851284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Write tests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to check that feature works </a:t>
          </a:r>
          <a:endParaRPr lang="en-GB" sz="2400" kern="1200" dirty="0">
            <a:solidFill>
              <a:srgbClr val="000000"/>
            </a:solidFill>
          </a:endParaRPr>
        </a:p>
      </dsp:txBody>
      <dsp:txXfrm>
        <a:off x="1701979" y="1047316"/>
        <a:ext cx="3811280" cy="642925"/>
      </dsp:txXfrm>
    </dsp:sp>
    <dsp:sp modelId="{143F6140-E7F1-4CCF-A9B1-524762512517}">
      <dsp:nvSpPr>
        <dsp:cNvPr id="0" name=""/>
        <dsp:cNvSpPr/>
      </dsp:nvSpPr>
      <dsp:spPr>
        <a:xfrm rot="5400000">
          <a:off x="3479570" y="1727317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5" y="1752927"/>
        <a:ext cx="184390" cy="179269"/>
      </dsp:txXfrm>
    </dsp:sp>
    <dsp:sp modelId="{3FA6B472-D1F3-409B-BF18-F1310278CB78}">
      <dsp:nvSpPr>
        <dsp:cNvPr id="0" name=""/>
        <dsp:cNvSpPr/>
      </dsp:nvSpPr>
      <dsp:spPr>
        <a:xfrm>
          <a:off x="1697179" y="2051708"/>
          <a:ext cx="3820880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Write simplest code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that makes tests pass</a:t>
          </a:r>
        </a:p>
      </dsp:txBody>
      <dsp:txXfrm>
        <a:off x="1717181" y="2071710"/>
        <a:ext cx="3780876" cy="642925"/>
      </dsp:txXfrm>
    </dsp:sp>
    <dsp:sp modelId="{E202264D-36A3-408A-9050-7FBD30D2645C}">
      <dsp:nvSpPr>
        <dsp:cNvPr id="0" name=""/>
        <dsp:cNvSpPr/>
      </dsp:nvSpPr>
      <dsp:spPr>
        <a:xfrm rot="5400000">
          <a:off x="3479570" y="2751711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5" y="2777321"/>
        <a:ext cx="184390" cy="179269"/>
      </dsp:txXfrm>
    </dsp:sp>
    <dsp:sp modelId="{3725F2C1-AA1D-49A3-9D73-9D444D08CE71}">
      <dsp:nvSpPr>
        <dsp:cNvPr id="0" name=""/>
        <dsp:cNvSpPr/>
      </dsp:nvSpPr>
      <dsp:spPr>
        <a:xfrm>
          <a:off x="1697179" y="3076102"/>
          <a:ext cx="3820880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Run tests and debug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until </a:t>
          </a:r>
          <a:r>
            <a:rPr lang="en-US" sz="2000" i="1" kern="1200" dirty="0">
              <a:solidFill>
                <a:srgbClr val="000000"/>
              </a:solidFill>
            </a:rPr>
            <a:t>all</a:t>
          </a:r>
          <a:r>
            <a:rPr lang="en-US" sz="2000" kern="1200" dirty="0">
              <a:solidFill>
                <a:srgbClr val="000000"/>
              </a:solidFill>
            </a:rPr>
            <a:t> tests pass</a:t>
          </a:r>
        </a:p>
      </dsp:txBody>
      <dsp:txXfrm>
        <a:off x="1717181" y="3096104"/>
        <a:ext cx="3780876" cy="642925"/>
      </dsp:txXfrm>
    </dsp:sp>
    <dsp:sp modelId="{B4CC5E68-BD20-49EE-86FA-E08541A3FE12}">
      <dsp:nvSpPr>
        <dsp:cNvPr id="0" name=""/>
        <dsp:cNvSpPr/>
      </dsp:nvSpPr>
      <dsp:spPr>
        <a:xfrm rot="5400000">
          <a:off x="3479570" y="3776105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5" y="3801715"/>
        <a:ext cx="184390" cy="179269"/>
      </dsp:txXfrm>
    </dsp:sp>
    <dsp:sp modelId="{C45FEE31-6BF1-4E83-9497-1224D8F07991}">
      <dsp:nvSpPr>
        <dsp:cNvPr id="0" name=""/>
        <dsp:cNvSpPr/>
      </dsp:nvSpPr>
      <dsp:spPr>
        <a:xfrm>
          <a:off x="1697179" y="4100496"/>
          <a:ext cx="3820880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Refactor and optimize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only if necessary</a:t>
          </a:r>
        </a:p>
      </dsp:txBody>
      <dsp:txXfrm>
        <a:off x="1717181" y="4120498"/>
        <a:ext cx="3780876" cy="6429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185A30-22C7-6840-8D3E-58B36EE38549}">
      <dsp:nvSpPr>
        <dsp:cNvPr id="0" name=""/>
        <dsp:cNvSpPr/>
      </dsp:nvSpPr>
      <dsp:spPr>
        <a:xfrm>
          <a:off x="1716833" y="2920"/>
          <a:ext cx="3781571" cy="682929"/>
        </a:xfrm>
        <a:prstGeom prst="roundRect">
          <a:avLst>
            <a:gd name="adj" fmla="val 10000"/>
          </a:avLst>
        </a:prstGeom>
        <a:solidFill>
          <a:schemeClr val="bg1"/>
        </a:solidFill>
        <a:ln w="38100" cmpd="sng">
          <a:solidFill>
            <a:srgbClr val="FF00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Pick your next feature</a:t>
          </a:r>
        </a:p>
      </dsp:txBody>
      <dsp:txXfrm>
        <a:off x="1736835" y="22922"/>
        <a:ext cx="3741567" cy="642925"/>
      </dsp:txXfrm>
    </dsp:sp>
    <dsp:sp modelId="{66533B70-8731-2345-9B98-5A7A7F80153B}">
      <dsp:nvSpPr>
        <dsp:cNvPr id="0" name=""/>
        <dsp:cNvSpPr/>
      </dsp:nvSpPr>
      <dsp:spPr>
        <a:xfrm rot="5400000">
          <a:off x="3479570" y="702923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FF00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3515425" y="728533"/>
        <a:ext cx="184390" cy="179269"/>
      </dsp:txXfrm>
    </dsp:sp>
    <dsp:sp modelId="{87C32DCB-D7CA-425A-A14D-DC1B34BAA990}">
      <dsp:nvSpPr>
        <dsp:cNvPr id="0" name=""/>
        <dsp:cNvSpPr/>
      </dsp:nvSpPr>
      <dsp:spPr>
        <a:xfrm>
          <a:off x="1681977" y="1027314"/>
          <a:ext cx="3851284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Write tests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to check that feature works </a:t>
          </a:r>
          <a:endParaRPr lang="en-GB" sz="2400" kern="1200" dirty="0">
            <a:solidFill>
              <a:srgbClr val="000000"/>
            </a:solidFill>
          </a:endParaRPr>
        </a:p>
      </dsp:txBody>
      <dsp:txXfrm>
        <a:off x="1701979" y="1047316"/>
        <a:ext cx="3811280" cy="642925"/>
      </dsp:txXfrm>
    </dsp:sp>
    <dsp:sp modelId="{143F6140-E7F1-4CCF-A9B1-524762512517}">
      <dsp:nvSpPr>
        <dsp:cNvPr id="0" name=""/>
        <dsp:cNvSpPr/>
      </dsp:nvSpPr>
      <dsp:spPr>
        <a:xfrm rot="5400000">
          <a:off x="3479570" y="1727317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5" y="1752927"/>
        <a:ext cx="184390" cy="179269"/>
      </dsp:txXfrm>
    </dsp:sp>
    <dsp:sp modelId="{3FA6B472-D1F3-409B-BF18-F1310278CB78}">
      <dsp:nvSpPr>
        <dsp:cNvPr id="0" name=""/>
        <dsp:cNvSpPr/>
      </dsp:nvSpPr>
      <dsp:spPr>
        <a:xfrm>
          <a:off x="1697179" y="2051708"/>
          <a:ext cx="3820880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Write simplest code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that makes tests pass</a:t>
          </a:r>
        </a:p>
      </dsp:txBody>
      <dsp:txXfrm>
        <a:off x="1717181" y="2071710"/>
        <a:ext cx="3780876" cy="642925"/>
      </dsp:txXfrm>
    </dsp:sp>
    <dsp:sp modelId="{E202264D-36A3-408A-9050-7FBD30D2645C}">
      <dsp:nvSpPr>
        <dsp:cNvPr id="0" name=""/>
        <dsp:cNvSpPr/>
      </dsp:nvSpPr>
      <dsp:spPr>
        <a:xfrm rot="5400000">
          <a:off x="3479570" y="2751711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5" y="2777321"/>
        <a:ext cx="184390" cy="179269"/>
      </dsp:txXfrm>
    </dsp:sp>
    <dsp:sp modelId="{3725F2C1-AA1D-49A3-9D73-9D444D08CE71}">
      <dsp:nvSpPr>
        <dsp:cNvPr id="0" name=""/>
        <dsp:cNvSpPr/>
      </dsp:nvSpPr>
      <dsp:spPr>
        <a:xfrm>
          <a:off x="1697179" y="3076102"/>
          <a:ext cx="3820880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Run tests and debug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until </a:t>
          </a:r>
          <a:r>
            <a:rPr lang="en-US" sz="2000" i="1" kern="1200" dirty="0">
              <a:solidFill>
                <a:srgbClr val="000000"/>
              </a:solidFill>
            </a:rPr>
            <a:t>all</a:t>
          </a:r>
          <a:r>
            <a:rPr lang="en-US" sz="2000" kern="1200" dirty="0">
              <a:solidFill>
                <a:srgbClr val="000000"/>
              </a:solidFill>
            </a:rPr>
            <a:t> tests pass</a:t>
          </a:r>
        </a:p>
      </dsp:txBody>
      <dsp:txXfrm>
        <a:off x="1717181" y="3096104"/>
        <a:ext cx="3780876" cy="642925"/>
      </dsp:txXfrm>
    </dsp:sp>
    <dsp:sp modelId="{B4CC5E68-BD20-49EE-86FA-E08541A3FE12}">
      <dsp:nvSpPr>
        <dsp:cNvPr id="0" name=""/>
        <dsp:cNvSpPr/>
      </dsp:nvSpPr>
      <dsp:spPr>
        <a:xfrm rot="5400000">
          <a:off x="3479570" y="3776105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5" y="3801715"/>
        <a:ext cx="184390" cy="179269"/>
      </dsp:txXfrm>
    </dsp:sp>
    <dsp:sp modelId="{C45FEE31-6BF1-4E83-9497-1224D8F07991}">
      <dsp:nvSpPr>
        <dsp:cNvPr id="0" name=""/>
        <dsp:cNvSpPr/>
      </dsp:nvSpPr>
      <dsp:spPr>
        <a:xfrm>
          <a:off x="1697179" y="4100496"/>
          <a:ext cx="3820880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Refactor and optimize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only if necessary</a:t>
          </a:r>
        </a:p>
      </dsp:txBody>
      <dsp:txXfrm>
        <a:off x="1717181" y="4120498"/>
        <a:ext cx="3780876" cy="6429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C11AF-147E-0A48-A5B0-8DA858D84551}" type="datetimeFigureOut">
              <a:rPr lang="en-US" smtClean="0"/>
              <a:pPr/>
              <a:t>8/2/23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F090-DD87-7740-9678-0E1C7887D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51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B30722-7DAA-4E93-8206-71F83E2752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404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485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PyAnno:</a:t>
            </a:r>
            <a:r>
              <a:rPr lang="en-US" baseline="0"/>
              <a:t> describe context a little bit; how are annotations represented</a:t>
            </a:r>
            <a:endParaRPr lang="en-US"/>
          </a:p>
          <a:p>
            <a:endParaRPr lang="en-US"/>
          </a:p>
          <a:p>
            <a:r>
              <a:rPr lang="en-US"/>
              <a:t>Show directory structure</a:t>
            </a:r>
          </a:p>
          <a:p>
            <a:r>
              <a:rPr lang="en-US"/>
              <a:t>Open file, comment on content</a:t>
            </a:r>
          </a:p>
          <a:p>
            <a:r>
              <a:rPr lang="en-US"/>
              <a:t>Show</a:t>
            </a:r>
            <a:r>
              <a:rPr lang="en-US" baseline="0"/>
              <a:t> next slide: all the ways to execute a test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7797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E807BF1-D0A1-4BF3-B11D-FC8F69C367E8}" type="slidenum">
              <a:rPr lang="en-US"/>
              <a:pPr/>
              <a:t>19</a:t>
            </a:fld>
            <a:endParaRPr lang="en-US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90187F8-FED7-4A8B-A019-4D10C18BCB4A}" type="slidenum">
              <a:rPr lang="en-US"/>
              <a:pPr/>
              <a:t>20</a:t>
            </a:fld>
            <a:endParaRPr lang="en-US"/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dirty="0"/>
              <a:t>Import </a:t>
            </a:r>
            <a:r>
              <a:rPr lang="en-US" dirty="0" err="1"/>
              <a:t>unittest</a:t>
            </a:r>
            <a:endParaRPr lang="en-US" dirty="0"/>
          </a:p>
          <a:p>
            <a:pPr marL="228600" indent="-228600">
              <a:buAutoNum type="arabicParenR"/>
            </a:pPr>
            <a:r>
              <a:rPr lang="en-US" dirty="0"/>
              <a:t>Define a test unit as a subclass of </a:t>
            </a:r>
            <a:r>
              <a:rPr lang="en-US" dirty="0" err="1"/>
              <a:t>TestCase</a:t>
            </a:r>
            <a:endParaRPr lang="en-US" dirty="0"/>
          </a:p>
          <a:p>
            <a:pPr marL="228600" indent="-228600">
              <a:buAutoNum type="arabicParenR"/>
            </a:pPr>
            <a:r>
              <a:rPr lang="en-US" dirty="0"/>
              <a:t>Define a series</a:t>
            </a:r>
            <a:r>
              <a:rPr lang="en-US" baseline="0" dirty="0"/>
              <a:t> of methods beginning with ‘test_’ that test some aspect of the code</a:t>
            </a:r>
          </a:p>
          <a:p>
            <a:pPr marL="228600" indent="-228600">
              <a:buAutoNum type="arabicParenR"/>
            </a:pPr>
            <a:r>
              <a:rPr lang="en-US" baseline="0" dirty="0"/>
              <a:t>When </a:t>
            </a:r>
            <a:r>
              <a:rPr lang="en-US" baseline="0" dirty="0" err="1"/>
              <a:t>unittest.main</a:t>
            </a:r>
            <a:r>
              <a:rPr lang="en-US" baseline="0" dirty="0"/>
              <a:t>() is called, the method automatically finds the tests and executes them one by one giving back a report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90187F8-FED7-4A8B-A019-4D10C18BCB4A}" type="slidenum">
              <a:rPr lang="en-US"/>
              <a:pPr/>
              <a:t>23</a:t>
            </a:fld>
            <a:endParaRPr lang="en-US"/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</a:t>
            </a:r>
            <a:r>
              <a:rPr lang="en-US" baseline="0" dirty="0"/>
              <a:t> you’re working with floating point numbers two number are rarely exactly the same</a:t>
            </a:r>
            <a:endParaRPr 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intention</a:t>
            </a:r>
            <a:r>
              <a:rPr lang="en-US" baseline="0"/>
              <a:t> was to test for equality element-by-element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5984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dirty="0"/>
              <a:t>The right way to do this is using …</a:t>
            </a:r>
          </a:p>
          <a:p>
            <a:pPr marL="228600" indent="-228600">
              <a:buAutoNum type="arabicParenR"/>
            </a:pPr>
            <a:r>
              <a:rPr lang="en-US" dirty="0"/>
              <a:t>If</a:t>
            </a:r>
            <a:r>
              <a:rPr lang="en-US" baseline="0" dirty="0"/>
              <a:t> you need to check more complex conditions</a:t>
            </a:r>
            <a:endParaRPr lang="en-US" dirty="0"/>
          </a:p>
          <a:p>
            <a:pPr marL="0" marR="0" lvl="1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latin typeface="Courier New" pitchFamily="49" charset="0"/>
              <a:cs typeface="Courier New" pitchFamily="49" charset="0"/>
            </a:endParaRPr>
          </a:p>
          <a:p>
            <a:pPr marL="0" marR="0" lvl="1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allclose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:</a:t>
            </a:r>
          </a:p>
          <a:p>
            <a:pPr lvl="1"/>
            <a:r>
              <a:rPr lang="en-US" sz="1800" dirty="0"/>
              <a:t>The tolerance values are positive, typically very small numbers.  The</a:t>
            </a:r>
          </a:p>
          <a:p>
            <a:pPr lvl="1"/>
            <a:r>
              <a:rPr lang="en-US" sz="1800" dirty="0"/>
              <a:t>relative difference (`</a:t>
            </a:r>
            <a:r>
              <a:rPr lang="en-US" sz="1800" dirty="0" err="1"/>
              <a:t>rtol</a:t>
            </a:r>
            <a:r>
              <a:rPr lang="en-US" sz="1800" dirty="0"/>
              <a:t>` * abs(`b`)) and the absolute difference</a:t>
            </a:r>
          </a:p>
          <a:p>
            <a:pPr lvl="1"/>
            <a:r>
              <a:rPr lang="en-US" sz="1800" dirty="0"/>
              <a:t>`</a:t>
            </a:r>
            <a:r>
              <a:rPr lang="en-US" sz="1800" dirty="0" err="1"/>
              <a:t>atol</a:t>
            </a:r>
            <a:r>
              <a:rPr lang="en-US" sz="1800" dirty="0"/>
              <a:t>` are added together to compare against the absolute difference</a:t>
            </a:r>
          </a:p>
          <a:p>
            <a:pPr lvl="1"/>
            <a:r>
              <a:rPr lang="en-US" sz="1800" dirty="0"/>
              <a:t>between `a` and `b`.</a:t>
            </a:r>
          </a:p>
          <a:p>
            <a:pPr marL="0" marR="0" lvl="1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90187F8-FED7-4A8B-A019-4D10C18BCB4A}" type="slidenum">
              <a:rPr lang="en-US"/>
              <a:pPr/>
              <a:t>31</a:t>
            </a:fld>
            <a:endParaRPr lang="en-US"/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Finally</a:t>
            </a:r>
          </a:p>
        </p:txBody>
      </p:sp>
    </p:spTree>
    <p:extLst>
      <p:ext uri="{BB962C8B-B14F-4D97-AF65-F5344CB8AC3E}">
        <p14:creationId xmlns:p14="http://schemas.microsoft.com/office/powerpoint/2010/main" val="2041235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Me: Java</a:t>
            </a:r>
            <a:r>
              <a:rPr lang="en-US" baseline="0"/>
              <a:t> during studies, in neuroscience everybody assumed I could use Matlab, luckily I had some Python background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3124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461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As opposed</a:t>
            </a:r>
            <a:r>
              <a:rPr lang="en-GB" baseline="0" dirty="0"/>
              <a:t> to waterfall model</a:t>
            </a:r>
            <a:endParaRPr lang="en-GB" dirty="0"/>
          </a:p>
          <a:p>
            <a:endParaRPr lang="en-GB" dirty="0"/>
          </a:p>
          <a:p>
            <a:r>
              <a:rPr lang="en-GB" dirty="0"/>
              <a:t>Reminder</a:t>
            </a:r>
          </a:p>
          <a:p>
            <a:r>
              <a:rPr lang="en-GB" dirty="0"/>
              <a:t> 1) describe cycle</a:t>
            </a:r>
          </a:p>
          <a:p>
            <a:r>
              <a:rPr lang="en-GB" dirty="0"/>
              <a:t> 2) short development cycles: granularity of chosen feature is important</a:t>
            </a:r>
          </a:p>
          <a:p>
            <a:r>
              <a:rPr lang="en-GB" dirty="0"/>
              <a:t> 3) for</a:t>
            </a:r>
            <a:r>
              <a:rPr lang="en-GB" baseline="0" dirty="0"/>
              <a:t> all of these steps there are python tools to help you; there’s no tool yet for writing the code, unfortunately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8</a:t>
            </a:fld>
            <a:endParaRPr lang="en-GB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3) for</a:t>
            </a:r>
            <a:r>
              <a:rPr lang="en-GB" baseline="0" dirty="0"/>
              <a:t> all of these steps there are python tools to help you; there’s no tool yet for writing the code, unfortunately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9</a:t>
            </a:fld>
            <a:endParaRPr lang="en-GB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3EA59-0E76-47F3-BAE3-1CF23EB8E420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Made up plot,</a:t>
            </a:r>
            <a:r>
              <a:rPr lang="en-US" baseline="0" dirty="0"/>
              <a:t> not backed by any data; and no error bars!</a:t>
            </a:r>
          </a:p>
          <a:p>
            <a:r>
              <a:rPr lang="en-US" baseline="0" dirty="0"/>
              <a:t>This slide is supposed to scare you into listening to the rest</a:t>
            </a:r>
          </a:p>
          <a:p>
            <a:endParaRPr lang="en-US" baseline="0" dirty="0"/>
          </a:p>
          <a:p>
            <a:r>
              <a:rPr lang="en-US" baseline="0" dirty="0"/>
              <a:t>didn’t properly shuffle my data for the control, a couple of results are not statistically significant any more… errata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681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get a crappy result, you triple check your code for bugs. If the results come out just the way you want them to,</a:t>
            </a:r>
            <a:r>
              <a:rPr lang="en-US" baseline="0" dirty="0"/>
              <a:t> how much effort are you going to put into double-checking?</a:t>
            </a:r>
            <a:endParaRPr lang="en-US" dirty="0"/>
          </a:p>
          <a:p>
            <a:endParaRPr lang="en-US" dirty="0"/>
          </a:p>
          <a:p>
            <a:r>
              <a:rPr lang="en-US" dirty="0"/>
              <a:t>For two errors reported and retraced,</a:t>
            </a:r>
            <a:r>
              <a:rPr lang="en-US" baseline="0" dirty="0"/>
              <a:t> many more undetected or not reported.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3849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everybody “tests” his software,</a:t>
            </a:r>
            <a:r>
              <a:rPr lang="en-US" baseline="0" dirty="0"/>
              <a:t> little toy problems, or just run it and use it for a while and see than nothing breaks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3EA59-0E76-47F3-BAE3-1CF23EB8E420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701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421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5A131-7E6B-4BFA-A2D4-3B708019D0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776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925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897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460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772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336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602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144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59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AB8C0-1AFE-4AD2-A399-FC2954A194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737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412776"/>
            <a:ext cx="10515600" cy="4764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August 2023, CC BY-SA 4.0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001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hyperlink" Target="https://www.businessinsider.fr/us/boeing-software-errors-jeopardized-starliner-spaceship-737-max-planes-2020-2" TargetMode="Externa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F3FA881A-9B05-965E-1ED3-E87B5320F8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96688" y="0"/>
            <a:ext cx="1228868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3352" y="260648"/>
            <a:ext cx="10081120" cy="1702367"/>
          </a:xfrm>
          <a:noFill/>
        </p:spPr>
        <p:txBody>
          <a:bodyPr>
            <a:noAutofit/>
          </a:bodyPr>
          <a:lstStyle/>
          <a:p>
            <a:pPr algn="l"/>
            <a:r>
              <a:rPr lang="en-US" sz="80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Testing scientific code</a:t>
            </a:r>
            <a:br>
              <a:rPr lang="en-US" sz="5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Because you’re worth it</a:t>
            </a:r>
            <a:endParaRPr lang="en-GB" sz="40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3352" y="6014637"/>
            <a:ext cx="5921896" cy="548285"/>
          </a:xfrm>
          <a:noFill/>
        </p:spPr>
        <p:txBody>
          <a:bodyPr>
            <a:normAutofit/>
          </a:bodyPr>
          <a:lstStyle/>
          <a:p>
            <a:pPr algn="ctr"/>
            <a:r>
              <a:rPr lang="en-GB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Pietro Berkes and Lisa </a:t>
            </a:r>
            <a:r>
              <a:rPr lang="en-GB" sz="32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Schwetlick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29205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7" name="Rectangle 10246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2" name="Picture 2" descr="Image">
            <a:extLst>
              <a:ext uri="{FF2B5EF4-FFF2-40B4-BE49-F238E27FC236}">
                <a16:creationId xmlns:a16="http://schemas.microsoft.com/office/drawing/2014/main" id="{E066B660-2DF9-937D-53E2-4B7D841B5D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>
                <a:solidFill>
                  <a:srgbClr val="FFFFFF"/>
                </a:solidFill>
                <a:latin typeface="Calibri" panose="020F0502020204030204"/>
              </a:rPr>
              <a:t>August 2023,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A4251F3-36A4-ABB8-8B64-5DFA8A497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EF79ADEA-B933-47CC-A4E9-04E6298B917C}" type="slidenum">
              <a:rPr lang="en-US">
                <a:solidFill>
                  <a:srgbClr val="FFFFFF"/>
                </a:solidFill>
                <a:latin typeface="Calibri" panose="020F0502020204030204"/>
              </a:rPr>
              <a:pPr defTabSz="914400">
                <a:spcAft>
                  <a:spcPts val="600"/>
                </a:spcAft>
                <a:defRPr/>
              </a:pPr>
              <a:t>10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8EDC5C-E9EF-608F-4701-2E6A3ED44E21}"/>
              </a:ext>
            </a:extLst>
          </p:cNvPr>
          <p:cNvSpPr txBox="1"/>
          <p:nvPr/>
        </p:nvSpPr>
        <p:spPr>
          <a:xfrm>
            <a:off x="1524000" y="1122362"/>
            <a:ext cx="9144000" cy="1226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Why test scientific code?</a:t>
            </a:r>
          </a:p>
        </p:txBody>
      </p:sp>
    </p:spTree>
    <p:extLst>
      <p:ext uri="{BB962C8B-B14F-4D97-AF65-F5344CB8AC3E}">
        <p14:creationId xmlns:p14="http://schemas.microsoft.com/office/powerpoint/2010/main" val="19554340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write tests? Confidence and correctness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Confidence:</a:t>
            </a:r>
          </a:p>
          <a:p>
            <a:pPr lvl="1"/>
            <a:r>
              <a:rPr lang="en-US" dirty="0"/>
              <a:t>Write the code once and use it confidently everywhere else: </a:t>
            </a:r>
            <a:br>
              <a:rPr lang="en-US" dirty="0"/>
            </a:br>
            <a:r>
              <a:rPr lang="en-US" dirty="0"/>
              <a:t>avoid the </a:t>
            </a:r>
            <a:r>
              <a:rPr lang="en-US" i="1" dirty="0"/>
              <a:t>negative result</a:t>
            </a:r>
            <a:r>
              <a:rPr lang="en-US" dirty="0"/>
              <a:t> effect!</a:t>
            </a:r>
          </a:p>
          <a:p>
            <a:r>
              <a:rPr lang="en-US" b="1" dirty="0"/>
              <a:t>Correctness:</a:t>
            </a:r>
          </a:p>
          <a:p>
            <a:pPr lvl="1"/>
            <a:r>
              <a:rPr lang="en-US" dirty="0"/>
              <a:t>Correctness is main requirement for scientific code</a:t>
            </a:r>
          </a:p>
          <a:p>
            <a:pPr lvl="1"/>
            <a:r>
              <a:rPr lang="en-US" dirty="0"/>
              <a:t>You </a:t>
            </a:r>
            <a:r>
              <a:rPr lang="en-US" b="1" dirty="0"/>
              <a:t>must</a:t>
            </a:r>
            <a:r>
              <a:rPr lang="en-US" dirty="0"/>
              <a:t> have a strategy to ensure correctness</a:t>
            </a:r>
          </a:p>
          <a:p>
            <a:endParaRPr lang="en-US" dirty="0"/>
          </a:p>
          <a:p>
            <a:pPr marL="274313" lvl="1" indent="0">
              <a:buNone/>
            </a:pP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1AC8C9-D17E-4EFF-7C5D-64393E004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873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Effect of software bugs in science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2C4988-9003-923A-39CE-53D6F291F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12</a:t>
            </a:fld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2954091" y="1268762"/>
            <a:ext cx="5734196" cy="3784487"/>
            <a:chOff x="1429962" y="1268760"/>
            <a:chExt cx="5590310" cy="3784486"/>
          </a:xfrm>
        </p:grpSpPr>
        <p:grpSp>
          <p:nvGrpSpPr>
            <p:cNvPr id="12" name="Group 11"/>
            <p:cNvGrpSpPr/>
            <p:nvPr/>
          </p:nvGrpSpPr>
          <p:grpSpPr>
            <a:xfrm>
              <a:off x="1979712" y="1268760"/>
              <a:ext cx="5040560" cy="3312368"/>
              <a:chOff x="2123728" y="1628800"/>
              <a:chExt cx="5032176" cy="3824808"/>
            </a:xfrm>
          </p:grpSpPr>
          <p:cxnSp>
            <p:nvCxnSpPr>
              <p:cNvPr id="9" name="Straight Arrow Connector 8"/>
              <p:cNvCxnSpPr/>
              <p:nvPr/>
            </p:nvCxnSpPr>
            <p:spPr>
              <a:xfrm flipV="1">
                <a:off x="2123728" y="1628800"/>
                <a:ext cx="0" cy="3816424"/>
              </a:xfrm>
              <a:prstGeom prst="straightConnector1">
                <a:avLst/>
              </a:prstGeom>
              <a:ln w="28575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/>
              <p:cNvCxnSpPr/>
              <p:nvPr/>
            </p:nvCxnSpPr>
            <p:spPr>
              <a:xfrm flipV="1">
                <a:off x="2123728" y="5445224"/>
                <a:ext cx="5032176" cy="8384"/>
              </a:xfrm>
              <a:prstGeom prst="straightConnector1">
                <a:avLst/>
              </a:prstGeom>
              <a:ln w="28575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TextBox 12"/>
            <p:cNvSpPr txBox="1"/>
            <p:nvPr/>
          </p:nvSpPr>
          <p:spPr>
            <a:xfrm rot="16200000">
              <a:off x="888853" y="2673967"/>
              <a:ext cx="1472288" cy="390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55534" y="4653136"/>
              <a:ext cx="17607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bug severity</a:t>
              </a:r>
            </a:p>
          </p:txBody>
        </p:sp>
        <p:sp>
          <p:nvSpPr>
            <p:cNvPr id="19" name="Freeform 18"/>
            <p:cNvSpPr/>
            <p:nvPr/>
          </p:nvSpPr>
          <p:spPr>
            <a:xfrm>
              <a:off x="2123728" y="1484784"/>
              <a:ext cx="4833414" cy="2952328"/>
            </a:xfrm>
            <a:custGeom>
              <a:avLst/>
              <a:gdLst>
                <a:gd name="connsiteX0" fmla="*/ 0 w 2998118"/>
                <a:gd name="connsiteY0" fmla="*/ 0 h 1572004"/>
                <a:gd name="connsiteX1" fmla="*/ 582968 w 2998118"/>
                <a:gd name="connsiteY1" fmla="*/ 1311739 h 1572004"/>
                <a:gd name="connsiteX2" fmla="*/ 2998118 w 2998118"/>
                <a:gd name="connsiteY2" fmla="*/ 1572004 h 157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118" h="1572004">
                  <a:moveTo>
                    <a:pt x="0" y="0"/>
                  </a:moveTo>
                  <a:cubicBezTo>
                    <a:pt x="41641" y="524869"/>
                    <a:pt x="83282" y="1049738"/>
                    <a:pt x="582968" y="1311739"/>
                  </a:cubicBezTo>
                  <a:cubicBezTo>
                    <a:pt x="1082654" y="1573740"/>
                    <a:pt x="2998118" y="1572004"/>
                    <a:pt x="2998118" y="1572004"/>
                  </a:cubicBezTo>
                </a:path>
              </a:pathLst>
            </a:cu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215680" y="4797154"/>
            <a:ext cx="1512168" cy="1294403"/>
            <a:chOff x="1691680" y="4797152"/>
            <a:chExt cx="1512168" cy="1294403"/>
          </a:xfrm>
        </p:grpSpPr>
        <p:cxnSp>
          <p:nvCxnSpPr>
            <p:cNvPr id="22" name="Straight Arrow Connector 21"/>
            <p:cNvCxnSpPr/>
            <p:nvPr/>
          </p:nvCxnSpPr>
          <p:spPr>
            <a:xfrm flipV="1">
              <a:off x="2411760" y="4797152"/>
              <a:ext cx="0" cy="57606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1691680" y="5445224"/>
              <a:ext cx="15121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oops, wrong labels!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4799856" y="4797155"/>
            <a:ext cx="1584176" cy="1294403"/>
            <a:chOff x="3275856" y="4797152"/>
            <a:chExt cx="1584176" cy="1294403"/>
          </a:xfrm>
        </p:grpSpPr>
        <p:cxnSp>
          <p:nvCxnSpPr>
            <p:cNvPr id="23" name="Straight Arrow Connector 22"/>
            <p:cNvCxnSpPr/>
            <p:nvPr/>
          </p:nvCxnSpPr>
          <p:spPr>
            <a:xfrm flipV="1">
              <a:off x="3995936" y="4797152"/>
              <a:ext cx="0" cy="57606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3275856" y="5445224"/>
              <a:ext cx="158417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need to send </a:t>
              </a:r>
              <a:r>
                <a:rPr lang="en-US" sz="1800" i="1" dirty="0"/>
                <a:t>errata </a:t>
              </a:r>
              <a:r>
                <a:rPr lang="en-US" sz="1800" i="1" dirty="0" err="1"/>
                <a:t>corrige</a:t>
              </a:r>
              <a:endParaRPr lang="en-US" sz="1800" i="1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7464152" y="4797152"/>
            <a:ext cx="1584176" cy="1017404"/>
            <a:chOff x="5940152" y="4797152"/>
            <a:chExt cx="1584176" cy="1017403"/>
          </a:xfrm>
        </p:grpSpPr>
        <p:cxnSp>
          <p:nvCxnSpPr>
            <p:cNvPr id="24" name="Straight Arrow Connector 23"/>
            <p:cNvCxnSpPr/>
            <p:nvPr/>
          </p:nvCxnSpPr>
          <p:spPr>
            <a:xfrm flipV="1">
              <a:off x="6732240" y="4797152"/>
              <a:ext cx="0" cy="57606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5940152" y="5445223"/>
              <a:ext cx="15841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end of career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9225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unfortunate story of Geoffrey Chang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51DBF4-B235-A1E1-79FE-63EAC8B6E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962" y="2636912"/>
            <a:ext cx="5314876" cy="223224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0136" y="2636912"/>
            <a:ext cx="3589819" cy="377938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342864" y="1377940"/>
            <a:ext cx="95062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n-lt"/>
              </a:rPr>
              <a:t>Science, Dec 2006: 5 high-profile retractions (3x Science, PNAS, J. Mol. Biol.) because ”an in-house data reduction program introduced a change in sign for anomalous differences” </a:t>
            </a:r>
          </a:p>
        </p:txBody>
      </p:sp>
    </p:spTree>
    <p:extLst>
      <p:ext uri="{BB962C8B-B14F-4D97-AF65-F5344CB8AC3E}">
        <p14:creationId xmlns:p14="http://schemas.microsoft.com/office/powerpoint/2010/main" val="1450899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807E07-EF76-814F-83B3-F724759CB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95F4F3-78B5-E744-9239-00C1C12C9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6E48D07E-28E1-350B-F9FB-85C25FA36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85DDDC-7B30-BA44-A6FF-A34111FE42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136" y="122503"/>
            <a:ext cx="5172391" cy="16561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E29ED9-031C-AF47-8EE0-7DFD19A96A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36207" y="336234"/>
            <a:ext cx="3753699" cy="4963121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B733FAD-4956-9545-95F0-ACC0533C9E0E}"/>
              </a:ext>
            </a:extLst>
          </p:cNvPr>
          <p:cNvGrpSpPr/>
          <p:nvPr/>
        </p:nvGrpSpPr>
        <p:grpSpPr>
          <a:xfrm>
            <a:off x="469463" y="1838886"/>
            <a:ext cx="5343219" cy="2303779"/>
            <a:chOff x="179512" y="2568121"/>
            <a:chExt cx="6075091" cy="2619333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680F986-9E9D-F44A-99DD-A262CE7A9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9512" y="2568121"/>
              <a:ext cx="6075091" cy="2619333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7626461-8E70-3D40-A89F-D3EE0464ABA9}"/>
                </a:ext>
              </a:extLst>
            </p:cNvPr>
            <p:cNvSpPr/>
            <p:nvPr/>
          </p:nvSpPr>
          <p:spPr>
            <a:xfrm>
              <a:off x="3275856" y="4365104"/>
              <a:ext cx="2736304" cy="288032"/>
            </a:xfrm>
            <a:prstGeom prst="rect">
              <a:avLst/>
            </a:prstGeom>
            <a:solidFill>
              <a:srgbClr val="FFFF00">
                <a:alpha val="2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583D7607-0F16-4442-B196-A43CCB571580}"/>
              </a:ext>
            </a:extLst>
          </p:cNvPr>
          <p:cNvSpPr/>
          <p:nvPr/>
        </p:nvSpPr>
        <p:spPr>
          <a:xfrm>
            <a:off x="492328" y="6517001"/>
            <a:ext cx="8604448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H" sz="1200" dirty="0">
                <a:hlinkClick r:id="rId5"/>
              </a:rPr>
              <a:t>https://www.businessinsider.fr/us/boeing-software-errors-jeopardized-starliner-spaceship-737-max-planes-2020-2</a:t>
            </a:r>
            <a:endParaRPr lang="en-CH" sz="12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A3AE8EA-9E4F-5441-952F-E82D6C09A8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390" y="4453671"/>
            <a:ext cx="5076056" cy="94744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5957B7E-E5F4-304F-A938-6C931C59FA8A}"/>
              </a:ext>
            </a:extLst>
          </p:cNvPr>
          <p:cNvSpPr txBox="1"/>
          <p:nvPr/>
        </p:nvSpPr>
        <p:spPr>
          <a:xfrm>
            <a:off x="479376" y="4160113"/>
            <a:ext cx="5294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200" dirty="0">
                <a:latin typeface="Arial" panose="020B0604020202020204" pitchFamily="34" charset="0"/>
                <a:cs typeface="Arial" panose="020B0604020202020204" pitchFamily="34" charset="0"/>
              </a:rPr>
              <a:t>[...]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E62F920-F729-5249-B853-74B0235356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3390" y="5556460"/>
            <a:ext cx="7182027" cy="96054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AC38F94-6B01-6F53-CD89-185D73387733}"/>
              </a:ext>
            </a:extLst>
          </p:cNvPr>
          <p:cNvSpPr/>
          <p:nvPr/>
        </p:nvSpPr>
        <p:spPr>
          <a:xfrm>
            <a:off x="5447928" y="5892064"/>
            <a:ext cx="2169639" cy="274483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C6E0E9F-CD7A-9603-604E-B3F358E63038}"/>
              </a:ext>
            </a:extLst>
          </p:cNvPr>
          <p:cNvSpPr/>
          <p:nvPr/>
        </p:nvSpPr>
        <p:spPr>
          <a:xfrm>
            <a:off x="444284" y="6176336"/>
            <a:ext cx="1331236" cy="277000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358914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5" name="Rectangle 717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Image">
            <a:extLst>
              <a:ext uri="{FF2B5EF4-FFF2-40B4-BE49-F238E27FC236}">
                <a16:creationId xmlns:a16="http://schemas.microsoft.com/office/drawing/2014/main" id="{A9B4CCD8-1DBC-9265-52F3-AC49438B86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524000" y="1122362"/>
            <a:ext cx="9144000" cy="1226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Testing basics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>
                <a:solidFill>
                  <a:srgbClr val="FFFFFF"/>
                </a:solidFill>
                <a:latin typeface="Calibri" panose="020F0502020204030204"/>
              </a:rPr>
              <a:t>August 2023,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C845BC-C530-D88D-A33C-1AD7B119D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EF79ADEA-B933-47CC-A4E9-04E6298B917C}" type="slidenum">
              <a:rPr lang="en-US">
                <a:solidFill>
                  <a:srgbClr val="FFFFFF"/>
                </a:solidFill>
                <a:latin typeface="Calibri" panose="020F0502020204030204"/>
              </a:rPr>
              <a:pPr defTabSz="914400">
                <a:spcAft>
                  <a:spcPts val="600"/>
                </a:spcAft>
                <a:defRPr/>
              </a:pPr>
              <a:t>15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332284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EF685-FECE-8A12-DF77-C5DF60F8C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 test is just another function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600270C-61EC-DD86-BB51-15F9905E0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Imagine we wrote this new function, and we want to test it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4F677-3B61-D6B7-2402-6BA990EAC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35637-F7FD-C6AF-8699-8A93B1CA8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C7DD2D-8C5B-90E9-4D08-7EB016460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8C4F94-2EE7-3686-222B-76D0C7EA2636}"/>
              </a:ext>
            </a:extLst>
          </p:cNvPr>
          <p:cNvSpPr txBox="1"/>
          <p:nvPr/>
        </p:nvSpPr>
        <p:spPr>
          <a:xfrm>
            <a:off x="3791744" y="2492896"/>
            <a:ext cx="460851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dirty="0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times_3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(x):</a:t>
            </a:r>
            <a:endParaRPr lang="en-US" sz="1600" dirty="0">
              <a:solidFill>
                <a:srgbClr val="400BD9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600" i="1" dirty="0">
                <a:solidFill>
                  <a:srgbClr val="9FA01C"/>
                </a:solidFill>
                <a:effectLst/>
                <a:latin typeface="Menlo" panose="020B0609030804020204" pitchFamily="49" charset="0"/>
              </a:rPr>
              <a:t>   """Multiply x by 3.</a:t>
            </a:r>
            <a:endParaRPr lang="en-US" sz="1600" dirty="0">
              <a:solidFill>
                <a:srgbClr val="9FA01C"/>
              </a:solidFill>
              <a:effectLst/>
              <a:latin typeface="Menlo" panose="020B0609030804020204" pitchFamily="49" charset="0"/>
            </a:endParaRPr>
          </a:p>
          <a:p>
            <a:endParaRPr lang="en-US" sz="1600" dirty="0">
              <a:solidFill>
                <a:srgbClr val="2FB41D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600" i="1" dirty="0">
                <a:solidFill>
                  <a:srgbClr val="9FA01C"/>
                </a:solidFill>
                <a:latin typeface="Menlo" panose="020B0609030804020204" pitchFamily="49" charset="0"/>
              </a:rPr>
              <a:t>   </a:t>
            </a:r>
            <a:r>
              <a:rPr lang="en-US" sz="1600" i="1" dirty="0">
                <a:solidFill>
                  <a:srgbClr val="9FA01C"/>
                </a:solidFill>
                <a:effectLst/>
                <a:latin typeface="Menlo" panose="020B0609030804020204" pitchFamily="49" charset="0"/>
              </a:rPr>
              <a:t>Parameters</a:t>
            </a:r>
            <a:endParaRPr lang="en-US" sz="1600" dirty="0">
              <a:solidFill>
                <a:srgbClr val="9FA01C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600" i="1" dirty="0">
                <a:solidFill>
                  <a:srgbClr val="9FA01C"/>
                </a:solidFill>
                <a:effectLst/>
                <a:latin typeface="Menlo" panose="020B0609030804020204" pitchFamily="49" charset="0"/>
              </a:rPr>
              <a:t>   ----------</a:t>
            </a:r>
            <a:endParaRPr lang="en-US" sz="1600" dirty="0">
              <a:solidFill>
                <a:srgbClr val="9FA01C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600" i="1" dirty="0">
                <a:solidFill>
                  <a:srgbClr val="9FA01C"/>
                </a:solidFill>
                <a:effectLst/>
                <a:latin typeface="Menlo" panose="020B0609030804020204" pitchFamily="49" charset="0"/>
              </a:rPr>
              <a:t>   x : The item to multiply by 3.</a:t>
            </a:r>
            <a:endParaRPr lang="en-US" sz="1600" dirty="0">
              <a:solidFill>
                <a:srgbClr val="9FA01C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600" i="1" dirty="0">
                <a:solidFill>
                  <a:srgbClr val="9FA01C"/>
                </a:solidFill>
                <a:effectLst/>
                <a:latin typeface="Menlo" panose="020B0609030804020204" pitchFamily="49" charset="0"/>
              </a:rPr>
              <a:t>   """</a:t>
            </a:r>
            <a:endParaRPr lang="en-US" sz="1600" dirty="0">
              <a:solidFill>
                <a:srgbClr val="2FB41D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Menlo" panose="020B0609030804020204" pitchFamily="49" charset="0"/>
              </a:rPr>
              <a:t>   </a:t>
            </a:r>
            <a:r>
              <a:rPr lang="en-US" sz="1600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x * </a:t>
            </a:r>
            <a:r>
              <a:rPr lang="en-US" sz="1600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3</a:t>
            </a:r>
            <a:endParaRPr lang="en-US" sz="16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7FB947-F5F8-4EC3-88D2-20F4ED576301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792331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frameworks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collection of tests written to test a package is called a “test suite”</a:t>
            </a:r>
          </a:p>
          <a:p>
            <a:r>
              <a:rPr lang="en-US" dirty="0"/>
              <a:t>Execution of a test suite is automated: external software runs the tests and provides reports and statistics</a:t>
            </a:r>
          </a:p>
          <a:p>
            <a:r>
              <a:rPr lang="en-US" dirty="0"/>
              <a:t>Main testing frameworks for python:</a:t>
            </a:r>
          </a:p>
          <a:p>
            <a:pPr lvl="1"/>
            <a:r>
              <a:rPr lang="en-US" dirty="0" err="1"/>
              <a:t>unittest</a:t>
            </a:r>
            <a:r>
              <a:rPr lang="en-US" dirty="0"/>
              <a:t>: in the standard library</a:t>
            </a:r>
          </a:p>
          <a:p>
            <a:pPr lvl="1"/>
            <a:r>
              <a:rPr lang="en-US" b="1" dirty="0" err="1"/>
              <a:t>pytest</a:t>
            </a:r>
            <a:r>
              <a:rPr lang="en-US" b="1" dirty="0"/>
              <a:t>: what is most commonly used</a:t>
            </a:r>
          </a:p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0848D7-0C30-3E01-2E33-AAB24F24C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41394" y="4437112"/>
            <a:ext cx="109092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=============================================== test session starts ================================================</a:t>
            </a:r>
            <a:endParaRPr lang="en-US" sz="12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platform </a:t>
            </a:r>
            <a:r>
              <a:rPr lang="en-US" sz="12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darwin</a:t>
            </a:r>
            <a:r>
              <a:rPr lang="en-US" sz="12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 Python 3.11.3, pytest-7.3.1, pluggy-1.0.0 </a:t>
            </a:r>
          </a:p>
          <a:p>
            <a:r>
              <a:rPr lang="en-US" sz="1200" b="1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collected 2 items                                                                                                  </a:t>
            </a:r>
            <a:endParaRPr lang="en-US" sz="12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endParaRPr lang="en-US" sz="12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2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test_first.py</a:t>
            </a:r>
            <a:r>
              <a:rPr lang="en-US" sz="12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::test_times_3_integer </a:t>
            </a:r>
            <a:r>
              <a:rPr lang="en-US" sz="1200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PASSED                                                                   [ 50%]</a:t>
            </a:r>
          </a:p>
          <a:p>
            <a:r>
              <a:rPr lang="en-US" sz="12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test_first.py</a:t>
            </a:r>
            <a:r>
              <a:rPr lang="en-US" sz="12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::test_times_3_string </a:t>
            </a:r>
            <a:r>
              <a:rPr lang="en-US" sz="1200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PASSED                                                                    [100%]</a:t>
            </a:r>
          </a:p>
          <a:p>
            <a:endParaRPr lang="en-US" sz="12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200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================================================ </a:t>
            </a:r>
            <a:r>
              <a:rPr lang="en-US" sz="1200" b="1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2 passed</a:t>
            </a:r>
            <a:r>
              <a:rPr lang="en-US" sz="1200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 in 0.00s =================================================</a:t>
            </a:r>
          </a:p>
        </p:txBody>
      </p:sp>
    </p:spTree>
    <p:extLst>
      <p:ext uri="{BB962C8B-B14F-4D97-AF65-F5344CB8AC3E}">
        <p14:creationId xmlns:p14="http://schemas.microsoft.com/office/powerpoint/2010/main" val="13225681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Go to </a:t>
            </a:r>
            <a:r>
              <a:rPr lang="en-US" dirty="0" err="1">
                <a:latin typeface="Courier New"/>
                <a:cs typeface="Courier New"/>
              </a:rPr>
              <a:t>hands_on</a:t>
            </a:r>
            <a:r>
              <a:rPr lang="en-US" dirty="0">
                <a:latin typeface="Courier New"/>
                <a:cs typeface="Courier New"/>
              </a:rPr>
              <a:t>/first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Discover all tests in all subdirectories</a:t>
            </a:r>
            <a:br>
              <a:rPr lang="en-US" dirty="0"/>
            </a:br>
            <a:r>
              <a:rPr lang="en-US" dirty="0" err="1">
                <a:latin typeface="Courier New"/>
                <a:cs typeface="Courier New"/>
              </a:rPr>
              <a:t>pytest</a:t>
            </a:r>
            <a:r>
              <a:rPr lang="en-US" dirty="0">
                <a:latin typeface="Courier New"/>
                <a:cs typeface="Courier New"/>
              </a:rPr>
              <a:t> -v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Execute all tests in one module</a:t>
            </a:r>
            <a:br>
              <a:rPr lang="en-US" dirty="0"/>
            </a:br>
            <a:r>
              <a:rPr lang="en-US" dirty="0" err="1">
                <a:latin typeface="Courier New"/>
                <a:cs typeface="Courier New"/>
              </a:rPr>
              <a:t>pytest</a:t>
            </a:r>
            <a:r>
              <a:rPr lang="en-US" dirty="0">
                <a:latin typeface="Courier New"/>
                <a:cs typeface="Courier New"/>
              </a:rPr>
              <a:t> -v </a:t>
            </a:r>
            <a:r>
              <a:rPr lang="en-US" dirty="0" err="1">
                <a:latin typeface="Courier New"/>
                <a:cs typeface="Courier New"/>
              </a:rPr>
              <a:t>test_first.py</a:t>
            </a:r>
            <a:endParaRPr lang="en-US" dirty="0">
              <a:latin typeface="Courier New"/>
              <a:cs typeface="Courier New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Execute one single test</a:t>
            </a:r>
            <a:br>
              <a:rPr lang="en-US" dirty="0"/>
            </a:br>
            <a:r>
              <a:rPr lang="en-US" dirty="0" err="1">
                <a:latin typeface="Courier New"/>
                <a:cs typeface="Courier New"/>
              </a:rPr>
              <a:t>pytest</a:t>
            </a:r>
            <a:r>
              <a:rPr lang="en-US" dirty="0">
                <a:latin typeface="Courier New"/>
                <a:cs typeface="Courier New"/>
              </a:rPr>
              <a:t> -v </a:t>
            </a:r>
            <a:r>
              <a:rPr lang="en-US" dirty="0" err="1">
                <a:latin typeface="Courier New"/>
                <a:cs typeface="Courier New"/>
              </a:rPr>
              <a:t>test_first.py</a:t>
            </a:r>
            <a:r>
              <a:rPr lang="en-US" dirty="0">
                <a:latin typeface="Courier New"/>
                <a:cs typeface="Courier New"/>
              </a:rPr>
              <a:t>::test_times_3_string</a:t>
            </a:r>
            <a:endParaRPr lang="en-US" sz="2200" dirty="0">
              <a:latin typeface="Courier New"/>
              <a:cs typeface="Courier New"/>
            </a:endParaRPr>
          </a:p>
          <a:p>
            <a:endParaRPr lang="en-US" dirty="0">
              <a:latin typeface="Courier New"/>
              <a:cs typeface="Courier New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B5CDCD-EF80-A60A-F452-693969D19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5902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Test suites in Python with </a:t>
            </a:r>
            <a:r>
              <a:rPr lang="en-US" dirty="0" err="1"/>
              <a:t>pytest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Courier New" pitchFamily="49" charset="0"/>
              </a:rPr>
              <a:t>Writing tests with </a:t>
            </a:r>
            <a:r>
              <a:rPr lang="en-US" dirty="0" err="1">
                <a:cs typeface="Courier New" pitchFamily="49" charset="0"/>
              </a:rPr>
              <a:t>pytest</a:t>
            </a:r>
            <a:r>
              <a:rPr lang="en-US" dirty="0">
                <a:cs typeface="Courier New" pitchFamily="49" charset="0"/>
              </a:rPr>
              <a:t> is simple:</a:t>
            </a:r>
            <a:br>
              <a:rPr lang="en-US" dirty="0">
                <a:cs typeface="Courier New" pitchFamily="49" charset="0"/>
              </a:rPr>
            </a:br>
            <a:endParaRPr lang="en-US" dirty="0"/>
          </a:p>
          <a:p>
            <a:pPr lvl="1"/>
            <a:r>
              <a:rPr lang="en-US" dirty="0"/>
              <a:t>Tests are collected in files called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test_abc.py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, and usually it contains tests for the functions defined in a corresponding module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Each test is a function called </a:t>
            </a:r>
            <a:r>
              <a:rPr lang="en-US" dirty="0" err="1">
                <a:latin typeface="Courier New"/>
                <a:cs typeface="Courier New"/>
              </a:rPr>
              <a:t>test_jkl_feature</a:t>
            </a:r>
            <a:r>
              <a:rPr lang="en-US" dirty="0">
                <a:cs typeface="Courier New"/>
              </a:rPr>
              <a:t>, and usually it tests feature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feature</a:t>
            </a:r>
            <a:r>
              <a:rPr lang="en-US" dirty="0">
                <a:cs typeface="Courier New"/>
              </a:rPr>
              <a:t> of a function called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jkl</a:t>
            </a:r>
            <a:endParaRPr lang="en-US" dirty="0"/>
          </a:p>
          <a:p>
            <a:pPr lvl="1"/>
            <a:br>
              <a:rPr lang="en-US" dirty="0"/>
            </a:br>
            <a:r>
              <a:rPr lang="en-US" dirty="0"/>
              <a:t>Each test tests </a:t>
            </a:r>
            <a:r>
              <a:rPr lang="en-US" b="1" dirty="0"/>
              <a:t>one feature </a:t>
            </a:r>
            <a:r>
              <a:rPr lang="en-US" dirty="0"/>
              <a:t>in your code, and checks that it behaves correctly using “assertions”.  An exception is raised if it does not work as expected.</a:t>
            </a:r>
          </a:p>
          <a:p>
            <a:pPr lvl="1">
              <a:buNone/>
            </a:pP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7AA7E6-20AE-5EA3-0BF8-5AA86B27D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827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1864" y="365125"/>
            <a:ext cx="7128792" cy="975643"/>
          </a:xfrm>
        </p:spPr>
        <p:txBody>
          <a:bodyPr>
            <a:normAutofit/>
          </a:bodyPr>
          <a:lstStyle/>
          <a:p>
            <a:r>
              <a:rPr lang="en-US" dirty="0"/>
              <a:t>You, as the Master of Research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5B58566-563F-E70F-8B9B-370A8F7063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919"/>
          <a:stretch/>
        </p:blipFill>
        <p:spPr bwMode="auto">
          <a:xfrm>
            <a:off x="21" y="10"/>
            <a:ext cx="5519915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91944" y="1556792"/>
            <a:ext cx="6408712" cy="46201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You start a new project and identify a number of possible leads. </a:t>
            </a:r>
          </a:p>
          <a:p>
            <a:pPr marL="0" indent="0">
              <a:buNone/>
            </a:pPr>
            <a:r>
              <a:rPr lang="en-US" sz="2400" dirty="0"/>
              <a:t>You </a:t>
            </a:r>
            <a:r>
              <a:rPr lang="en-US" sz="2400" b="1" dirty="0"/>
              <a:t>quickly develop a prototype </a:t>
            </a:r>
            <a:r>
              <a:rPr lang="en-US" sz="2400" dirty="0"/>
              <a:t>of the most promising ones; once a prototype is finished, you can </a:t>
            </a:r>
            <a:r>
              <a:rPr lang="en-US" sz="2400" b="1" dirty="0"/>
              <a:t>confidently decide </a:t>
            </a:r>
            <a:r>
              <a:rPr lang="en-US" sz="2400" dirty="0"/>
              <a:t>whether it is is a dead end, or worth pursuing.</a:t>
            </a:r>
          </a:p>
          <a:p>
            <a:pPr marL="0" indent="0">
              <a:buNone/>
            </a:pPr>
            <a:r>
              <a:rPr lang="en-US" sz="2400" dirty="0"/>
              <a:t>Once you find an idea on which it is worth spending energy, you take the prototype and </a:t>
            </a:r>
            <a:r>
              <a:rPr lang="en-US" sz="2400" b="1" dirty="0"/>
              <a:t>easily re-organize and optimize it </a:t>
            </a:r>
            <a:r>
              <a:rPr lang="en-US" sz="2400" dirty="0"/>
              <a:t>so that it scales up to the full size of your problem.</a:t>
            </a:r>
          </a:p>
          <a:p>
            <a:pPr marL="0" indent="0">
              <a:buNone/>
            </a:pPr>
            <a:r>
              <a:rPr lang="en-US" sz="2400" b="1" dirty="0"/>
              <a:t>As expected</a:t>
            </a:r>
            <a:r>
              <a:rPr lang="en-US" sz="2400" dirty="0"/>
              <a:t>, the scaled-up experiment delivers good results, and your next paper is under way.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CH">
                <a:solidFill>
                  <a:srgbClr val="FFFFFF"/>
                </a:solidFill>
              </a:rPr>
              <a:t>August 2023, CC BY-SA 4.0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2FCC65-0731-ACFD-5DB7-9CC71D04E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F79ADEA-B933-47CC-A4E9-04E6298B917C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1847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cs typeface="Courier New" pitchFamily="49" charset="0"/>
              </a:rPr>
              <a:t>Assertions</a:t>
            </a:r>
            <a:endParaRPr lang="en-US" sz="2800" dirty="0">
              <a:cs typeface="Courier New" pitchFamily="49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273044" indent="-273044">
              <a:lnSpc>
                <a:spcPct val="120000"/>
              </a:lnSpc>
              <a:tabLst>
                <a:tab pos="3857529" algn="l"/>
              </a:tabLst>
            </a:pPr>
            <a:r>
              <a:rPr lang="en-US" dirty="0" err="1">
                <a:latin typeface="Courier New"/>
                <a:ea typeface="ＭＳ Ｐゴシック" pitchFamily="80" charset="-128"/>
                <a:cs typeface="Courier New"/>
              </a:rPr>
              <a:t>assert</a:t>
            </a:r>
            <a:r>
              <a:rPr lang="en-US" dirty="0" err="1">
                <a:ea typeface="ＭＳ Ｐゴシック" pitchFamily="80" charset="-128"/>
                <a:cs typeface="Courier New" pitchFamily="49" charset="0"/>
              </a:rPr>
              <a:t> statements </a:t>
            </a:r>
            <a:r>
              <a:rPr lang="en-US" dirty="0">
                <a:ea typeface="ＭＳ Ｐゴシック" pitchFamily="80" charset="-128"/>
                <a:cs typeface="Courier New" pitchFamily="49" charset="0"/>
              </a:rPr>
              <a:t>check that some condition is met, and raise an exception otherwise</a:t>
            </a:r>
          </a:p>
          <a:p>
            <a:pPr marL="273044" indent="-273044">
              <a:lnSpc>
                <a:spcPct val="120000"/>
              </a:lnSpc>
              <a:tabLst>
                <a:tab pos="3857529" algn="l"/>
              </a:tabLst>
            </a:pPr>
            <a:r>
              <a:rPr lang="en-US" dirty="0">
                <a:ea typeface="ＭＳ Ｐゴシック" pitchFamily="80" charset="-128"/>
                <a:cs typeface="Courier New" pitchFamily="49" charset="0"/>
              </a:rPr>
              <a:t>Check that statement is true/false:</a:t>
            </a:r>
            <a:br>
              <a:rPr lang="en-US" dirty="0">
                <a:ea typeface="ＭＳ Ｐゴシック" pitchFamily="80" charset="-128"/>
                <a:cs typeface="Courier New" pitchFamily="49" charset="0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>
                <a:solidFill>
                  <a:srgbClr val="8B2252"/>
                </a:solidFill>
                <a:latin typeface="Courier New"/>
                <a:cs typeface="Courier New"/>
              </a:rPr>
              <a:t>'Hi'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.islower()		</a:t>
            </a:r>
            <a:r>
              <a:rPr lang="en-US" sz="2000" dirty="0">
                <a:solidFill>
                  <a:srgbClr val="FF0000"/>
                </a:solidFill>
                <a:latin typeface="Courier New"/>
                <a:ea typeface="ＭＳ Ｐゴシック" pitchFamily="80" charset="-128"/>
                <a:cs typeface="Courier New"/>
              </a:rPr>
              <a:t>=&gt; fail</a:t>
            </a:r>
            <a:b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not </a:t>
            </a:r>
            <a:r>
              <a:rPr lang="en-US" sz="2000">
                <a:solidFill>
                  <a:srgbClr val="8B2252"/>
                </a:solidFill>
                <a:latin typeface="Courier New"/>
                <a:cs typeface="Courier New"/>
              </a:rPr>
              <a:t>'Hi'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.islower()	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=&gt; pass</a:t>
            </a:r>
            <a:endParaRPr lang="en-US" sz="2000">
              <a:solidFill>
                <a:srgbClr val="000000"/>
              </a:solidFill>
              <a:latin typeface="Courier New"/>
              <a:cs typeface="Courier New"/>
            </a:endParaRPr>
          </a:p>
          <a:p>
            <a:pPr marL="273044" indent="-273044">
              <a:lnSpc>
                <a:spcPct val="120000"/>
              </a:lnSpc>
              <a:tabLst>
                <a:tab pos="3857529" algn="l"/>
              </a:tabLst>
            </a:pPr>
            <a:r>
              <a:rPr lang="en-US" dirty="0">
                <a:ea typeface="ＭＳ Ｐゴシック" pitchFamily="80" charset="-128"/>
                <a:cs typeface="Courier New" pitchFamily="49" charset="0"/>
              </a:rPr>
              <a:t>Check that two objects are equal:</a:t>
            </a:r>
            <a:br>
              <a:rPr lang="en-US" sz="1800" dirty="0">
                <a:latin typeface="Courier New" pitchFamily="49" charset="0"/>
                <a:ea typeface="ＭＳ Ｐゴシック" pitchFamily="80" charset="-128"/>
                <a:cs typeface="Courier New" pitchFamily="49" charset="0"/>
              </a:rPr>
            </a:br>
            <a:r>
              <a:rPr lang="de-DE" sz="200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de-DE" sz="2000">
                <a:solidFill>
                  <a:srgbClr val="000000"/>
                </a:solidFill>
                <a:latin typeface="Courier New"/>
                <a:cs typeface="Courier New"/>
              </a:rPr>
              <a:t> 2 + 1 == 3		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=&gt; pass</a:t>
            </a:r>
            <a:b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</a:br>
            <a:r>
              <a:rPr lang="de-DE" sz="200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de-DE" sz="2000">
                <a:solidFill>
                  <a:srgbClr val="000000"/>
                </a:solidFill>
                <a:latin typeface="Courier New"/>
                <a:cs typeface="Courier New"/>
              </a:rPr>
              <a:t> [2] + [1] == [2, 1]	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=&gt; pass</a:t>
            </a:r>
            <a:b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</a:br>
            <a:r>
              <a:rPr lang="de-DE" sz="200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de-DE" sz="200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de-DE" sz="2000">
                <a:solidFill>
                  <a:srgbClr val="8B2252"/>
                </a:solidFill>
                <a:latin typeface="Courier New"/>
                <a:cs typeface="Courier New"/>
              </a:rPr>
              <a:t>'a'</a:t>
            </a:r>
            <a:r>
              <a:rPr lang="de-DE" sz="2000">
                <a:solidFill>
                  <a:srgbClr val="000000"/>
                </a:solidFill>
                <a:latin typeface="Courier New"/>
                <a:cs typeface="Courier New"/>
              </a:rPr>
              <a:t> + </a:t>
            </a:r>
            <a:r>
              <a:rPr lang="de-DE" sz="2000">
                <a:solidFill>
                  <a:srgbClr val="8B2252"/>
                </a:solidFill>
                <a:latin typeface="Courier New"/>
                <a:cs typeface="Courier New"/>
              </a:rPr>
              <a:t>'b'</a:t>
            </a:r>
            <a:r>
              <a:rPr lang="de-DE" sz="2000">
                <a:solidFill>
                  <a:srgbClr val="000000"/>
                </a:solidFill>
                <a:latin typeface="Courier New"/>
                <a:cs typeface="Courier New"/>
              </a:rPr>
              <a:t> != </a:t>
            </a:r>
            <a:r>
              <a:rPr lang="de-DE" sz="2000">
                <a:solidFill>
                  <a:srgbClr val="8B2252"/>
                </a:solidFill>
                <a:latin typeface="Courier New"/>
                <a:cs typeface="Courier New"/>
              </a:rPr>
              <a:t>'ab' </a:t>
            </a:r>
            <a:r>
              <a:rPr lang="en-US" sz="1800">
                <a:solidFill>
                  <a:srgbClr val="000000"/>
                </a:solidFill>
                <a:latin typeface="Courier New"/>
                <a:cs typeface="Courier New"/>
              </a:rPr>
              <a:t>	</a:t>
            </a:r>
            <a:r>
              <a:rPr lang="en-US" sz="2000" dirty="0">
                <a:solidFill>
                  <a:srgbClr val="FF0000"/>
                </a:solidFill>
                <a:latin typeface="Courier New"/>
                <a:ea typeface="ＭＳ Ｐゴシック" pitchFamily="80" charset="-128"/>
                <a:cs typeface="Courier New"/>
              </a:rPr>
              <a:t>=&gt; fail</a:t>
            </a:r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 marL="273044" indent="-273044">
              <a:lnSpc>
                <a:spcPct val="120000"/>
              </a:lnSpc>
              <a:tabLst>
                <a:tab pos="3857529" algn="l"/>
              </a:tabLst>
            </a:pPr>
            <a:r>
              <a:rPr lang="en-US" dirty="0" err="1">
                <a:latin typeface="Courier New"/>
                <a:ea typeface="ＭＳ Ｐゴシック" pitchFamily="80" charset="-128"/>
                <a:cs typeface="Courier New"/>
              </a:rPr>
              <a:t>assert </a:t>
            </a:r>
            <a:r>
              <a:rPr lang="en-US" dirty="0">
                <a:ea typeface="ＭＳ Ｐゴシック" pitchFamily="80" charset="-128"/>
                <a:cs typeface="Courier New" pitchFamily="49" charset="0"/>
              </a:rPr>
              <a:t>can be used to compare all sorts of objects, and py.test will take care of producing an approriate error message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5163B8E-9096-DFD1-79A7-3481A7C7C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829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Hands-on! Possibly your first test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Inside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test_first.py</a:t>
            </a:r>
            <a:r>
              <a:rPr lang="en-US" dirty="0"/>
              <a:t>, test that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first([1]) </a:t>
            </a:r>
            <a:r>
              <a:rPr lang="en-US" dirty="0"/>
              <a:t>returns what you would expect</a:t>
            </a:r>
          </a:p>
          <a:p>
            <a:endParaRPr lang="en-US" dirty="0"/>
          </a:p>
          <a:p>
            <a:r>
              <a:rPr lang="en-US" dirty="0"/>
              <a:t>Try to change the expected result to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[2]</a:t>
            </a:r>
            <a:r>
              <a:rPr lang="en-US" dirty="0"/>
              <a:t> (or anything you want) and watch the test break. Look at the error message and make sure you understand what’s going 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EF3A8-4623-3084-4DEB-E09B74543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new file, </a:t>
            </a:r>
            <a:r>
              <a:rPr lang="en-US" dirty="0" err="1">
                <a:solidFill>
                  <a:prstClr val="black"/>
                </a:solidFill>
                <a:latin typeface="Courier New"/>
                <a:cs typeface="Courier New"/>
              </a:rPr>
              <a:t>test_plus.py</a:t>
            </a:r>
            <a:r>
              <a:rPr lang="en-US" dirty="0"/>
              <a:t>: </a:t>
            </a:r>
            <a:br>
              <a:rPr lang="en-US" dirty="0"/>
            </a:br>
            <a:r>
              <a:rPr lang="en-US" dirty="0"/>
              <a:t>test that 1+2 is 3</a:t>
            </a:r>
          </a:p>
          <a:p>
            <a:r>
              <a:rPr lang="en-US" dirty="0"/>
              <a:t>Execute the tests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Then write a new test and check that 1.1 + 2.2 is 3.3</a:t>
            </a:r>
          </a:p>
          <a:p>
            <a:r>
              <a:rPr lang="en-US" dirty="0"/>
              <a:t>Execute the tests</a:t>
            </a:r>
          </a:p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ACFD83-C361-2288-D141-D064FA3E0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341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cs typeface="Courier New" pitchFamily="49" charset="0"/>
              </a:rPr>
              <a:t>Floating point equality</a:t>
            </a:r>
            <a:endParaRPr lang="en-US" dirty="0">
              <a:cs typeface="Courier New" pitchFamily="49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tabLst>
                <a:tab pos="6548275" algn="l"/>
              </a:tabLst>
            </a:pPr>
            <a:r>
              <a:rPr lang="en-US" dirty="0">
                <a:ea typeface="ＭＳ Ｐゴシック" pitchFamily="80" charset="-128"/>
                <a:cs typeface="Courier New" pitchFamily="49" charset="0"/>
              </a:rPr>
              <a:t>Real numbers are represented approximately as “floating point” numbers.  When developing numerical code, we have to allow for approximation errors.</a:t>
            </a:r>
          </a:p>
          <a:p>
            <a:pPr>
              <a:tabLst>
                <a:tab pos="6814968" algn="l"/>
              </a:tabLst>
            </a:pPr>
            <a:r>
              <a:rPr lang="en-US" dirty="0">
                <a:ea typeface="ＭＳ Ｐゴシック" pitchFamily="80" charset="-128"/>
                <a:cs typeface="Courier New" pitchFamily="49" charset="0"/>
              </a:rPr>
              <a:t>Check that two numbers are approximately equal:</a:t>
            </a:r>
            <a:br>
              <a:rPr lang="en-US" sz="2595" dirty="0">
                <a:ea typeface="ＭＳ Ｐゴシック" pitchFamily="80" charset="-128"/>
                <a:cs typeface="Courier New" pitchFamily="49" charset="0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from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math </a:t>
            </a: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import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isclose</a:t>
            </a:r>
            <a:b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def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>
                <a:solidFill>
                  <a:srgbClr val="0000FF"/>
                </a:solidFill>
                <a:latin typeface="Courier New"/>
                <a:cs typeface="Courier New"/>
              </a:rPr>
              <a:t>test_floating_point_math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():</a:t>
            </a:r>
            <a:b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isclose(1.1 + 2.2, 3.3)	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=&gt; pass</a:t>
            </a:r>
            <a:endParaRPr lang="en-US" sz="200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tabLst>
                <a:tab pos="6814968" algn="l"/>
              </a:tabLst>
            </a:pPr>
            <a:r>
              <a:rPr lang="en-US" dirty="0">
                <a:latin typeface="Courier New"/>
                <a:ea typeface="ＭＳ Ｐゴシック" pitchFamily="80" charset="-128"/>
                <a:cs typeface="Courier New"/>
              </a:rPr>
              <a:t>abs_tol</a:t>
            </a:r>
            <a:r>
              <a:rPr lang="en-US" dirty="0">
                <a:latin typeface="Courier New" pitchFamily="49" charset="0"/>
                <a:ea typeface="ＭＳ Ｐゴシック" pitchFamily="80" charset="-128"/>
                <a:cs typeface="Courier New" pitchFamily="49" charset="0"/>
              </a:rPr>
              <a:t> </a:t>
            </a:r>
            <a:r>
              <a:rPr lang="en-US" dirty="0">
                <a:ea typeface="ＭＳ Ｐゴシック" pitchFamily="80" charset="-128"/>
                <a:cs typeface="Courier New" pitchFamily="49" charset="0"/>
              </a:rPr>
              <a:t>controls the absolute tolerance:</a:t>
            </a:r>
            <a:br>
              <a:rPr lang="en-US" sz="2595" dirty="0">
                <a:ea typeface="ＭＳ Ｐゴシック" pitchFamily="80" charset="-128"/>
                <a:cs typeface="Courier New" pitchFamily="49" charset="0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isclose(1.121, 1.2, abs_tol=0.1)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 	=&gt; pass</a:t>
            </a:r>
            <a:b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isclose(1.121, 1.2, abs_tol=0.01)	</a:t>
            </a:r>
            <a:r>
              <a:rPr lang="en-US" sz="2000" dirty="0">
                <a:solidFill>
                  <a:srgbClr val="FF0000"/>
                </a:solidFill>
                <a:latin typeface="Courier New"/>
                <a:ea typeface="ＭＳ Ｐゴシック" pitchFamily="80" charset="-128"/>
                <a:cs typeface="Courier New"/>
              </a:rPr>
              <a:t>=&gt; fail</a:t>
            </a:r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tabLst>
                <a:tab pos="6814968" algn="l"/>
              </a:tabLst>
            </a:pPr>
            <a:r>
              <a:rPr lang="en-US" dirty="0">
                <a:latin typeface="Courier New"/>
                <a:ea typeface="ＭＳ Ｐゴシック" pitchFamily="80" charset="-128"/>
                <a:cs typeface="Courier New"/>
              </a:rPr>
              <a:t>rel_tol</a:t>
            </a:r>
            <a:r>
              <a:rPr lang="en-US" dirty="0">
                <a:latin typeface="Courier New" pitchFamily="49" charset="0"/>
                <a:ea typeface="ＭＳ Ｐゴシック" pitchFamily="80" charset="-128"/>
                <a:cs typeface="Courier New" pitchFamily="49" charset="0"/>
              </a:rPr>
              <a:t> </a:t>
            </a:r>
            <a:r>
              <a:rPr lang="en-US" dirty="0">
                <a:ea typeface="ＭＳ Ｐゴシック" pitchFamily="80" charset="-128"/>
                <a:cs typeface="Courier New" pitchFamily="49" charset="0"/>
              </a:rPr>
              <a:t>controls the relative tolerance:</a:t>
            </a:r>
            <a:br>
              <a:rPr lang="en-US" sz="2595" dirty="0">
                <a:ea typeface="ＭＳ Ｐゴシック" pitchFamily="80" charset="-128"/>
                <a:cs typeface="Courier New" pitchFamily="49" charset="0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isclose(120.1, 121.4, rel_tol=0.1)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	=&gt; pass</a:t>
            </a:r>
            <a:b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isclose(120.4, 121.4, rel_tol=0.01)	</a:t>
            </a:r>
            <a:r>
              <a:rPr lang="en-US" sz="2000" dirty="0">
                <a:solidFill>
                  <a:srgbClr val="FF0000"/>
                </a:solidFill>
                <a:latin typeface="Courier New"/>
                <a:ea typeface="ＭＳ Ｐゴシック" pitchFamily="80" charset="-128"/>
                <a:cs typeface="Courier New"/>
              </a:rPr>
              <a:t>=&gt; fail</a:t>
            </a:r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tabLst>
                <a:tab pos="6548275" algn="l"/>
              </a:tabLst>
            </a:pPr>
            <a:endParaRPr lang="en-US" sz="2000">
              <a:solidFill>
                <a:srgbClr val="000000"/>
              </a:solidFill>
              <a:latin typeface="Monaco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BCEC97-7CFF-A068-2ED8-EFB990DD8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more equality test: check that the sum of these two NumPy arrays:</a:t>
            </a:r>
            <a:br>
              <a:rPr lang="en-US" dirty="0"/>
            </a:br>
            <a:r>
              <a:rPr lang="en-US" dirty="0">
                <a:latin typeface="Courier New"/>
                <a:cs typeface="Courier New"/>
              </a:rPr>
              <a:t>x = </a:t>
            </a:r>
            <a:r>
              <a:rPr lang="en-US" dirty="0" err="1">
                <a:latin typeface="Courier New"/>
                <a:cs typeface="Courier New"/>
              </a:rPr>
              <a:t>np.array</a:t>
            </a:r>
            <a:r>
              <a:rPr lang="en-US" dirty="0">
                <a:latin typeface="Courier New"/>
                <a:cs typeface="Courier New"/>
              </a:rPr>
              <a:t>([1, 1])</a:t>
            </a:r>
            <a:br>
              <a:rPr lang="en-US" dirty="0">
                <a:latin typeface="Courier New"/>
                <a:cs typeface="Courier New"/>
              </a:rPr>
            </a:br>
            <a:r>
              <a:rPr lang="en-US" dirty="0">
                <a:latin typeface="Courier New"/>
                <a:cs typeface="Courier New"/>
              </a:rPr>
              <a:t>y = </a:t>
            </a:r>
            <a:r>
              <a:rPr lang="en-US" dirty="0" err="1">
                <a:latin typeface="Courier New"/>
                <a:cs typeface="Courier New"/>
              </a:rPr>
              <a:t>np.array</a:t>
            </a:r>
            <a:r>
              <a:rPr lang="en-US" dirty="0">
                <a:latin typeface="Courier New"/>
                <a:cs typeface="Courier New"/>
              </a:rPr>
              <a:t>([2, 2])</a:t>
            </a:r>
            <a:br>
              <a:rPr lang="en-US" dirty="0">
                <a:latin typeface="Courier New"/>
                <a:cs typeface="Courier New"/>
              </a:rPr>
            </a:br>
            <a:r>
              <a:rPr lang="en-US" dirty="0"/>
              <a:t>is equal to</a:t>
            </a:r>
            <a:br>
              <a:rPr lang="en-US" dirty="0"/>
            </a:br>
            <a:r>
              <a:rPr lang="en-US" dirty="0">
                <a:latin typeface="Courier New"/>
                <a:cs typeface="Courier New"/>
              </a:rPr>
              <a:t>z = </a:t>
            </a:r>
            <a:r>
              <a:rPr lang="en-US" dirty="0" err="1">
                <a:latin typeface="Courier New"/>
                <a:cs typeface="Courier New"/>
              </a:rPr>
              <a:t>np.array</a:t>
            </a:r>
            <a:r>
              <a:rPr lang="en-US" dirty="0">
                <a:latin typeface="Courier New"/>
                <a:cs typeface="Courier New"/>
              </a:rPr>
              <a:t>([3, 3])</a:t>
            </a:r>
          </a:p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E7D806-9251-9D06-BC37-85B3A039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1145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Testing with </a:t>
            </a:r>
            <a:r>
              <a:rPr lang="en-US" dirty="0" err="1"/>
              <a:t>numpy</a:t>
            </a:r>
            <a:r>
              <a:rPr lang="en-US" dirty="0"/>
              <a:t> arrays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BB91DC-B0B5-B688-0468-B18084E7B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51584" y="1412777"/>
            <a:ext cx="71287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dirty="0" err="1">
                <a:solidFill>
                  <a:srgbClr val="7F007F"/>
                </a:solidFill>
                <a:latin typeface="Courier New"/>
                <a:cs typeface="Courier New"/>
              </a:rPr>
              <a:t>def</a:t>
            </a: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pt-BR" sz="1800" dirty="0" err="1">
                <a:solidFill>
                  <a:srgbClr val="0000FF"/>
                </a:solidFill>
                <a:latin typeface="Courier New"/>
                <a:cs typeface="Courier New"/>
              </a:rPr>
              <a:t>test_numpy_equality</a:t>
            </a: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():</a:t>
            </a:r>
            <a:b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pt-BR" sz="1800" dirty="0" err="1">
                <a:solidFill>
                  <a:srgbClr val="000000"/>
                </a:solidFill>
                <a:latin typeface="Courier New"/>
                <a:cs typeface="Courier New"/>
              </a:rPr>
              <a:t>x</a:t>
            </a: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 = </a:t>
            </a:r>
            <a:r>
              <a:rPr lang="pt-BR" sz="1800" dirty="0" err="1">
                <a:solidFill>
                  <a:srgbClr val="000000"/>
                </a:solidFill>
                <a:latin typeface="Courier New"/>
                <a:cs typeface="Courier New"/>
              </a:rPr>
              <a:t>np.array</a:t>
            </a: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([1, 1])</a:t>
            </a:r>
            <a:b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pt-BR" sz="1800" dirty="0" err="1">
                <a:solidFill>
                  <a:srgbClr val="000000"/>
                </a:solidFill>
                <a:latin typeface="Courier New"/>
                <a:cs typeface="Courier New"/>
              </a:rPr>
              <a:t>y</a:t>
            </a: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 = </a:t>
            </a:r>
            <a:r>
              <a:rPr lang="pt-BR" sz="1800" dirty="0" err="1">
                <a:solidFill>
                  <a:srgbClr val="000000"/>
                </a:solidFill>
                <a:latin typeface="Courier New"/>
                <a:cs typeface="Courier New"/>
              </a:rPr>
              <a:t>np.array</a:t>
            </a: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([2, 2])</a:t>
            </a:r>
            <a:b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pt-BR" sz="1800" dirty="0" err="1">
                <a:solidFill>
                  <a:srgbClr val="000000"/>
                </a:solidFill>
                <a:latin typeface="Courier New"/>
                <a:cs typeface="Courier New"/>
              </a:rPr>
              <a:t>z</a:t>
            </a: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 = </a:t>
            </a:r>
            <a:r>
              <a:rPr lang="pt-BR" sz="1800" dirty="0" err="1">
                <a:solidFill>
                  <a:srgbClr val="000000"/>
                </a:solidFill>
                <a:latin typeface="Courier New"/>
                <a:cs typeface="Courier New"/>
              </a:rPr>
              <a:t>np.array</a:t>
            </a: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([3, 3])</a:t>
            </a:r>
            <a:b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pt-BR" sz="1800" dirty="0" err="1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pt-BR" sz="1800" dirty="0" err="1">
                <a:solidFill>
                  <a:srgbClr val="000000"/>
                </a:solidFill>
                <a:latin typeface="Courier New"/>
                <a:cs typeface="Courier New"/>
              </a:rPr>
              <a:t>x</a:t>
            </a: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 + </a:t>
            </a:r>
            <a:r>
              <a:rPr lang="pt-BR" sz="1800" dirty="0" err="1">
                <a:solidFill>
                  <a:srgbClr val="000000"/>
                </a:solidFill>
                <a:latin typeface="Courier New"/>
                <a:cs typeface="Courier New"/>
              </a:rPr>
              <a:t>y</a:t>
            </a: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 == </a:t>
            </a:r>
            <a:r>
              <a:rPr lang="pt-BR" sz="1800" dirty="0" err="1">
                <a:solidFill>
                  <a:srgbClr val="000000"/>
                </a:solidFill>
                <a:latin typeface="Courier New"/>
                <a:cs typeface="Courier New"/>
              </a:rPr>
              <a:t>z</a:t>
            </a:r>
            <a:endParaRPr lang="pt-BR" sz="1800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351584" y="3284986"/>
            <a:ext cx="7704856" cy="19543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="1" dirty="0">
                <a:solidFill>
                  <a:srgbClr val="B42419"/>
                </a:solidFill>
                <a:latin typeface="Menlo-Bold"/>
              </a:rPr>
              <a:t>__________________________________ </a:t>
            </a:r>
            <a:r>
              <a:rPr lang="en-US" sz="1100" b="1" dirty="0" err="1">
                <a:solidFill>
                  <a:srgbClr val="B42419"/>
                </a:solidFill>
                <a:latin typeface="Menlo-Bold"/>
              </a:rPr>
              <a:t>test_numpy_equality</a:t>
            </a:r>
            <a:r>
              <a:rPr lang="en-US" sz="1100" b="1" dirty="0">
                <a:solidFill>
                  <a:srgbClr val="B42419"/>
                </a:solidFill>
                <a:latin typeface="Menlo-Bold"/>
              </a:rPr>
              <a:t> __________________________________</a:t>
            </a:r>
            <a:endParaRPr lang="en-US" sz="1100" dirty="0">
              <a:solidFill>
                <a:srgbClr val="000000"/>
              </a:solidFill>
              <a:latin typeface="Menlo-Regular"/>
            </a:endParaRPr>
          </a:p>
          <a:p>
            <a:endParaRPr lang="en-US" sz="1100" dirty="0">
              <a:solidFill>
                <a:srgbClr val="000000"/>
              </a:solidFill>
              <a:latin typeface="Menlo-Regular"/>
            </a:endParaRPr>
          </a:p>
          <a:p>
            <a:r>
              <a:rPr lang="en-US" sz="1100" b="1" dirty="0">
                <a:solidFill>
                  <a:srgbClr val="000000"/>
                </a:solidFill>
                <a:latin typeface="Menlo-Bold"/>
              </a:rPr>
              <a:t>    def </a:t>
            </a:r>
            <a:r>
              <a:rPr lang="en-US" sz="1100" b="1" dirty="0" err="1">
                <a:solidFill>
                  <a:srgbClr val="000000"/>
                </a:solidFill>
                <a:latin typeface="Menlo-Bold"/>
              </a:rPr>
              <a:t>test_numpy_equality</a:t>
            </a:r>
            <a:r>
              <a:rPr lang="en-US" sz="1100" b="1" dirty="0">
                <a:solidFill>
                  <a:srgbClr val="000000"/>
                </a:solidFill>
                <a:latin typeface="Menlo-Bold"/>
              </a:rPr>
              <a:t>():</a:t>
            </a:r>
            <a:endParaRPr lang="en-US" sz="1100" dirty="0">
              <a:solidFill>
                <a:srgbClr val="000000"/>
              </a:solidFill>
              <a:latin typeface="Menlo-Regular"/>
            </a:endParaRPr>
          </a:p>
          <a:p>
            <a:r>
              <a:rPr lang="en-US" sz="1100" b="1" dirty="0">
                <a:solidFill>
                  <a:srgbClr val="000000"/>
                </a:solidFill>
                <a:latin typeface="Menlo-Bold"/>
              </a:rPr>
              <a:t>        x = </a:t>
            </a:r>
            <a:r>
              <a:rPr lang="en-US" sz="1100" b="1" dirty="0" err="1">
                <a:solidFill>
                  <a:srgbClr val="000000"/>
                </a:solidFill>
                <a:latin typeface="Menlo-Bold"/>
              </a:rPr>
              <a:t>numpy.array</a:t>
            </a:r>
            <a:r>
              <a:rPr lang="en-US" sz="1100" b="1" dirty="0">
                <a:solidFill>
                  <a:srgbClr val="000000"/>
                </a:solidFill>
                <a:latin typeface="Menlo-Bold"/>
              </a:rPr>
              <a:t>([1, 1])</a:t>
            </a:r>
            <a:endParaRPr lang="en-US" sz="1100" dirty="0">
              <a:solidFill>
                <a:srgbClr val="000000"/>
              </a:solidFill>
              <a:latin typeface="Menlo-Regular"/>
            </a:endParaRPr>
          </a:p>
          <a:p>
            <a:r>
              <a:rPr lang="es-ES_tradnl" sz="1100" b="1" dirty="0">
                <a:solidFill>
                  <a:srgbClr val="000000"/>
                </a:solidFill>
                <a:latin typeface="Menlo-Bold"/>
              </a:rPr>
              <a:t>        y = </a:t>
            </a:r>
            <a:r>
              <a:rPr lang="es-ES_tradnl" sz="1100" b="1" dirty="0" err="1">
                <a:solidFill>
                  <a:srgbClr val="000000"/>
                </a:solidFill>
                <a:latin typeface="Menlo-Bold"/>
              </a:rPr>
              <a:t>numpy.array</a:t>
            </a:r>
            <a:r>
              <a:rPr lang="es-ES_tradnl" sz="1100" b="1" dirty="0">
                <a:solidFill>
                  <a:srgbClr val="000000"/>
                </a:solidFill>
                <a:latin typeface="Menlo-Bold"/>
              </a:rPr>
              <a:t>([2, 2])</a:t>
            </a:r>
            <a:endParaRPr lang="es-ES_tradnl" sz="1100" dirty="0">
              <a:solidFill>
                <a:srgbClr val="000000"/>
              </a:solidFill>
              <a:latin typeface="Menlo-Regular"/>
            </a:endParaRPr>
          </a:p>
          <a:p>
            <a:r>
              <a:rPr lang="de-DE" sz="1100" b="1" dirty="0">
                <a:solidFill>
                  <a:srgbClr val="000000"/>
                </a:solidFill>
                <a:latin typeface="Menlo-Bold"/>
              </a:rPr>
              <a:t>        </a:t>
            </a:r>
            <a:r>
              <a:rPr lang="de-DE" sz="1100" b="1" dirty="0" err="1">
                <a:solidFill>
                  <a:srgbClr val="000000"/>
                </a:solidFill>
                <a:latin typeface="Menlo-Bold"/>
              </a:rPr>
              <a:t>z</a:t>
            </a:r>
            <a:r>
              <a:rPr lang="de-DE" sz="1100" b="1" dirty="0">
                <a:solidFill>
                  <a:srgbClr val="000000"/>
                </a:solidFill>
                <a:latin typeface="Menlo-Bold"/>
              </a:rPr>
              <a:t> = </a:t>
            </a:r>
            <a:r>
              <a:rPr lang="de-DE" sz="1100" b="1" dirty="0" err="1">
                <a:solidFill>
                  <a:srgbClr val="000000"/>
                </a:solidFill>
                <a:latin typeface="Menlo-Bold"/>
              </a:rPr>
              <a:t>numpy.array</a:t>
            </a:r>
            <a:r>
              <a:rPr lang="de-DE" sz="1100" b="1" dirty="0">
                <a:solidFill>
                  <a:srgbClr val="000000"/>
                </a:solidFill>
                <a:latin typeface="Menlo-Bold"/>
              </a:rPr>
              <a:t>([3, 3])</a:t>
            </a:r>
            <a:endParaRPr lang="de-DE" sz="1100" dirty="0">
              <a:solidFill>
                <a:srgbClr val="000000"/>
              </a:solidFill>
              <a:latin typeface="Menlo-Regular"/>
            </a:endParaRPr>
          </a:p>
          <a:p>
            <a:r>
              <a:rPr lang="de-DE" sz="1100" b="1" dirty="0">
                <a:solidFill>
                  <a:srgbClr val="000000"/>
                </a:solidFill>
                <a:latin typeface="Menlo-Bold"/>
              </a:rPr>
              <a:t>&gt;       </a:t>
            </a:r>
            <a:r>
              <a:rPr lang="de-DE" sz="1100" b="1" dirty="0" err="1">
                <a:solidFill>
                  <a:srgbClr val="000000"/>
                </a:solidFill>
                <a:latin typeface="Menlo-Bold"/>
              </a:rPr>
              <a:t>assert</a:t>
            </a:r>
            <a:r>
              <a:rPr lang="de-DE" sz="1100" b="1" dirty="0">
                <a:solidFill>
                  <a:srgbClr val="000000"/>
                </a:solidFill>
                <a:latin typeface="Menlo-Bold"/>
              </a:rPr>
              <a:t> x + </a:t>
            </a:r>
            <a:r>
              <a:rPr lang="de-DE" sz="1100" b="1" dirty="0" err="1">
                <a:solidFill>
                  <a:srgbClr val="000000"/>
                </a:solidFill>
                <a:latin typeface="Menlo-Bold"/>
              </a:rPr>
              <a:t>y</a:t>
            </a:r>
            <a:r>
              <a:rPr lang="de-DE" sz="1100" b="1" dirty="0">
                <a:solidFill>
                  <a:srgbClr val="000000"/>
                </a:solidFill>
                <a:latin typeface="Menlo-Bold"/>
              </a:rPr>
              <a:t> == </a:t>
            </a:r>
            <a:r>
              <a:rPr lang="de-DE" sz="1100" b="1" dirty="0" err="1">
                <a:solidFill>
                  <a:srgbClr val="000000"/>
                </a:solidFill>
                <a:latin typeface="Menlo-Bold"/>
              </a:rPr>
              <a:t>z</a:t>
            </a:r>
            <a:endParaRPr lang="de-DE" sz="1100" dirty="0">
              <a:solidFill>
                <a:srgbClr val="000000"/>
              </a:solidFill>
              <a:latin typeface="Menlo-Regular"/>
            </a:endParaRPr>
          </a:p>
          <a:p>
            <a:r>
              <a:rPr lang="de-DE" sz="1100" b="1" dirty="0">
                <a:solidFill>
                  <a:srgbClr val="B42419"/>
                </a:solidFill>
                <a:latin typeface="Menlo-Bold"/>
              </a:rPr>
              <a:t>E      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ValueError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: The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truth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value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of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 an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array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with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more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than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one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element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is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ambiguous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. Use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a.any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()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or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a.all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()</a:t>
            </a:r>
            <a:endParaRPr lang="de-DE" sz="1100" dirty="0">
              <a:solidFill>
                <a:srgbClr val="000000"/>
              </a:solidFill>
              <a:latin typeface="Menlo-Regular"/>
            </a:endParaRPr>
          </a:p>
          <a:p>
            <a:endParaRPr lang="de-DE" sz="1100" dirty="0">
              <a:solidFill>
                <a:srgbClr val="000000"/>
              </a:solidFill>
              <a:latin typeface="Menlo-Regular"/>
            </a:endParaRPr>
          </a:p>
          <a:p>
            <a:r>
              <a:rPr lang="de-DE" sz="1100" dirty="0">
                <a:solidFill>
                  <a:srgbClr val="000000"/>
                </a:solidFill>
                <a:latin typeface="Menlo-Regular"/>
              </a:rPr>
              <a:t>code.py:47: </a:t>
            </a:r>
            <a:r>
              <a:rPr lang="de-DE" sz="1100" dirty="0" err="1">
                <a:solidFill>
                  <a:srgbClr val="000000"/>
                </a:solidFill>
                <a:latin typeface="Menlo-Regular"/>
              </a:rPr>
              <a:t>ValueError</a:t>
            </a:r>
            <a:endParaRPr lang="de-DE" sz="1100" dirty="0">
              <a:solidFill>
                <a:srgbClr val="000000"/>
              </a:solidFill>
              <a:latin typeface="Menl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256820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with </a:t>
            </a:r>
            <a:r>
              <a:rPr lang="en-US" dirty="0" err="1"/>
              <a:t>numpy</a:t>
            </a:r>
            <a:r>
              <a:rPr lang="en-US" dirty="0"/>
              <a:t> arrays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cs typeface="Courier New" pitchFamily="49" charset="0"/>
              </a:rPr>
              <a:t>The module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dirty="0" err="1">
                <a:latin typeface="Courier New" pitchFamily="49" charset="0"/>
                <a:cs typeface="Courier New" pitchFamily="49" charset="0"/>
              </a:rPr>
              <a:t>np.testing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/>
              <a:t>defines helper functions:</a:t>
            </a:r>
            <a:br>
              <a:rPr lang="en-US" dirty="0"/>
            </a:b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assert_equal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(x, y)</a:t>
            </a:r>
            <a:br>
              <a:rPr lang="en-US" sz="1800" dirty="0">
                <a:latin typeface="Courier New" pitchFamily="49" charset="0"/>
                <a:cs typeface="Courier New" pitchFamily="49" charset="0"/>
              </a:rPr>
            </a:b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assert_allclose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(x, y,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rtol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=1e-07,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atol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=0)</a:t>
            </a:r>
            <a:br>
              <a:rPr lang="en-US" sz="1800" dirty="0">
                <a:latin typeface="Courier New" pitchFamily="49" charset="0"/>
                <a:cs typeface="Courier New" pitchFamily="49" charset="0"/>
              </a:rPr>
            </a:br>
            <a:endParaRPr lang="en-US" dirty="0"/>
          </a:p>
          <a:p>
            <a:r>
              <a:rPr lang="en-US" dirty="0"/>
              <a:t>If you need to check more complex conditions:</a:t>
            </a:r>
          </a:p>
          <a:p>
            <a:pPr lvl="1"/>
            <a:r>
              <a:rPr lang="en-US" sz="1600" dirty="0" err="1">
                <a:latin typeface="Courier New" pitchFamily="49" charset="0"/>
                <a:cs typeface="Courier New" pitchFamily="49" charset="0"/>
              </a:rPr>
              <a:t>np.all</a:t>
            </a:r>
            <a:r>
              <a:rPr lang="en-US" sz="1600" dirty="0">
                <a:latin typeface="Courier New" pitchFamily="49" charset="0"/>
                <a:cs typeface="Courier New" pitchFamily="49" charset="0"/>
              </a:rPr>
              <a:t>(x)</a:t>
            </a:r>
            <a:r>
              <a:rPr lang="en-US" dirty="0"/>
              <a:t>: returns True if all elements of x are true</a:t>
            </a:r>
            <a:br>
              <a:rPr lang="en-US" dirty="0"/>
            </a:br>
            <a:r>
              <a:rPr lang="en-US" sz="1600" dirty="0" err="1">
                <a:latin typeface="Courier New" pitchFamily="49" charset="0"/>
                <a:cs typeface="Courier New" pitchFamily="49" charset="0"/>
              </a:rPr>
              <a:t>np.any</a:t>
            </a:r>
            <a:r>
              <a:rPr lang="en-US" sz="1600" dirty="0">
                <a:latin typeface="Courier New" pitchFamily="49" charset="0"/>
                <a:cs typeface="Courier New" pitchFamily="49" charset="0"/>
              </a:rPr>
              <a:t>(x)</a:t>
            </a:r>
            <a:r>
              <a:rPr lang="en-US" dirty="0"/>
              <a:t>: returns True is any of the elements of x is true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combine with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logical_and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logical_or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logical_not</a:t>
            </a:r>
            <a:r>
              <a:rPr lang="en-US" dirty="0"/>
              <a:t>:</a:t>
            </a:r>
            <a:br>
              <a:rPr lang="en-US" dirty="0"/>
            </a:br>
            <a:r>
              <a:rPr lang="en-US" sz="1800" dirty="0">
                <a:solidFill>
                  <a:srgbClr val="800000"/>
                </a:solidFill>
                <a:latin typeface="Courier New" pitchFamily="49" charset="0"/>
                <a:cs typeface="Courier New" pitchFamily="49" charset="0"/>
              </a:rPr>
              <a:t># test that all elements of x are between 0 and 1</a:t>
            </a:r>
            <a:br>
              <a:rPr lang="en-US" sz="1800" dirty="0"/>
            </a:br>
            <a:r>
              <a:rPr lang="en-US" sz="18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assert 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all(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logical_and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(x &gt; 0.0, x &lt; 1.0))</a:t>
            </a:r>
            <a:br>
              <a:rPr lang="en-US" sz="1800" dirty="0">
                <a:latin typeface="Courier New" pitchFamily="49" charset="0"/>
                <a:cs typeface="Courier New" pitchFamily="49" charset="0"/>
              </a:rPr>
            </a:b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1467F3F-4A16-2711-C006-868271FEA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87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FDDC5-6C93-75E4-0EEC-49274EC45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Watch out for </a:t>
            </a:r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r>
              <a:rPr lang="en-CH" dirty="0"/>
              <a:t>s!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C765F-99C1-4E92-0967-E04265D9F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>
                <a:cs typeface="Courier New" panose="02070309020205020404" pitchFamily="49" charset="0"/>
              </a:rPr>
              <a:t>In general, </a:t>
            </a:r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r>
              <a:rPr lang="en-CH" dirty="0"/>
              <a:t> is not equal to itself (IEEE standard)</a:t>
            </a:r>
          </a:p>
          <a:p>
            <a:endParaRPr lang="en-CH" dirty="0"/>
          </a:p>
          <a:p>
            <a:endParaRPr lang="en-CH" dirty="0"/>
          </a:p>
          <a:p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assert_equal </a:t>
            </a:r>
            <a:r>
              <a:rPr lang="en-CH" dirty="0"/>
              <a:t>and </a:t>
            </a:r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assert_allclose</a:t>
            </a:r>
            <a:r>
              <a:rPr lang="en-CH" dirty="0">
                <a:cs typeface="Courier New" panose="02070309020205020404" pitchFamily="49" charset="0"/>
              </a:rPr>
              <a:t> consider </a:t>
            </a:r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r>
              <a:rPr lang="en-CH" dirty="0">
                <a:cs typeface="Courier New" panose="02070309020205020404" pitchFamily="49" charset="0"/>
              </a:rPr>
              <a:t>s equal by default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3EFDC-8C2A-54A2-2448-1A0DC25DC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 dirty="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1978B1-6CDB-17B8-0FA0-743258C0E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Testing scientific code, v16.0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F87A2-4D55-8DF0-6372-1A5702756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051EFB-B516-F471-0DB1-A7B32E5716B8}"/>
              </a:ext>
            </a:extLst>
          </p:cNvPr>
          <p:cNvSpPr txBox="1"/>
          <p:nvPr/>
        </p:nvSpPr>
        <p:spPr>
          <a:xfrm>
            <a:off x="1411512" y="184482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np.nan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==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np.nan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Out[</a:t>
            </a:r>
            <a:r>
              <a:rPr lang="en-US" b="1" dirty="0">
                <a:solidFill>
                  <a:srgbClr val="FC211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False</a:t>
            </a:r>
            <a:endParaRPr lang="en-US" dirty="0">
              <a:solidFill>
                <a:srgbClr val="B42419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095DB1-5A90-6678-98DA-32BAE755CEAA}"/>
              </a:ext>
            </a:extLst>
          </p:cNvPr>
          <p:cNvSpPr txBox="1"/>
          <p:nvPr/>
        </p:nvSpPr>
        <p:spPr>
          <a:xfrm>
            <a:off x="1426320" y="3861048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test_allclose_with_nan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():</a:t>
            </a:r>
            <a:endParaRPr lang="en-US" dirty="0">
              <a:solidFill>
                <a:srgbClr val="400BD9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x =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np.array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([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1.1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np.nan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])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y =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np.array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([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2.2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np.nan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])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z =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np.array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([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3.3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np.nan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])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assert_allclose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(x + y, z)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F34F9F-39A4-3B87-0544-1F9A3A723E9E}"/>
              </a:ext>
            </a:extLst>
          </p:cNvPr>
          <p:cNvSpPr txBox="1"/>
          <p:nvPr/>
        </p:nvSpPr>
        <p:spPr>
          <a:xfrm>
            <a:off x="1384235" y="5527718"/>
            <a:ext cx="106031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test_numpy_equality.py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US" sz="16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test_allclose_with_nan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		</a:t>
            </a:r>
            <a:r>
              <a:rPr lang="en-US" sz="1600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PASSED</a:t>
            </a:r>
          </a:p>
        </p:txBody>
      </p:sp>
    </p:spTree>
    <p:extLst>
      <p:ext uri="{BB962C8B-B14F-4D97-AF65-F5344CB8AC3E}">
        <p14:creationId xmlns:p14="http://schemas.microsoft.com/office/powerpoint/2010/main" val="2719358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7368" y="365125"/>
            <a:ext cx="11377264" cy="90363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24292F"/>
                </a:solidFill>
              </a:rPr>
              <a:t>Write</a:t>
            </a:r>
            <a:r>
              <a:rPr lang="en-US" b="0" i="0" dirty="0">
                <a:solidFill>
                  <a:srgbClr val="24292F"/>
                </a:solidFill>
                <a:effectLst/>
              </a:rPr>
              <a:t> a working version of </a:t>
            </a:r>
            <a:r>
              <a:rPr lang="en-US" sz="3600" dirty="0" err="1">
                <a:solidFill>
                  <a:srgbClr val="24292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</a:t>
            </a:r>
            <a:r>
              <a:rPr lang="en-US" sz="3600" b="0" i="0" dirty="0" err="1">
                <a:solidFill>
                  <a:srgbClr val="24292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_maxima</a:t>
            </a:r>
            <a:r>
              <a:rPr lang="en-US" b="0" i="0" dirty="0">
                <a:solidFill>
                  <a:srgbClr val="24292F"/>
                </a:solidFill>
                <a:effectLst/>
                <a:cs typeface="Courier New" panose="02070309020205020404" pitchFamily="49" charset="0"/>
              </a:rPr>
              <a:t>, with testing</a:t>
            </a:r>
            <a:r>
              <a:rPr lang="en-US" b="0" i="0" dirty="0">
                <a:solidFill>
                  <a:srgbClr val="24292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28800"/>
            <a:ext cx="10370368" cy="4548163"/>
          </a:xfrm>
        </p:spPr>
        <p:txBody>
          <a:bodyPr>
            <a:normAutofit/>
          </a:bodyPr>
          <a:lstStyle/>
          <a:p>
            <a:r>
              <a:rPr lang="en-US" b="1" dirty="0"/>
              <a:t>Read carefully the description of Issue #1 on GitHub</a:t>
            </a:r>
            <a:endParaRPr lang="en-US" dirty="0"/>
          </a:p>
          <a:p>
            <a:r>
              <a:rPr lang="en-US" dirty="0"/>
              <a:t>Submit a Pull Request for Issue #1</a:t>
            </a:r>
          </a:p>
          <a:p>
            <a:pPr lvl="1"/>
            <a:r>
              <a:rPr lang="en-US" dirty="0"/>
              <a:t>Fork the repository (if you haven’t already)</a:t>
            </a:r>
          </a:p>
          <a:p>
            <a:pPr lvl="1"/>
            <a:r>
              <a:rPr lang="en-US" dirty="0"/>
              <a:t>Create a new branch on the fork called, e.g.,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fix-1</a:t>
            </a:r>
          </a:p>
          <a:p>
            <a:pPr lvl="1"/>
            <a:r>
              <a:rPr lang="en-US" dirty="0"/>
              <a:t>Solve the issue with one or more commits</a:t>
            </a:r>
          </a:p>
          <a:p>
            <a:pPr lvl="1"/>
            <a:r>
              <a:rPr lang="en-US" dirty="0"/>
              <a:t>Push the branch to your GitHub fork</a:t>
            </a:r>
          </a:p>
          <a:p>
            <a:pPr lvl="1"/>
            <a:r>
              <a:rPr lang="en-US" dirty="0"/>
              <a:t>On GitHub, go to “Pull Requests” and open a pull request against branch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en-US" dirty="0"/>
              <a:t> of the official ASPP repository</a:t>
            </a:r>
          </a:p>
          <a:p>
            <a:pPr lvl="1"/>
            <a:r>
              <a:rPr lang="en-US" dirty="0"/>
              <a:t>In the PR description write “Fixes #1” somewhere, this is going to create an automatic link to the issue, and close the issue if the PR is merged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4A916C-C6FC-198A-1A9B-363F224AF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329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7D6EE05-B08A-F264-955C-753BE706CF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3047" y="10"/>
            <a:ext cx="1219199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05" name="Rectangle 4104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097280" y="325550"/>
            <a:ext cx="10058400" cy="252738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>
                <a:solidFill>
                  <a:srgbClr val="FFFFFF"/>
                </a:solidFill>
              </a:rPr>
              <a:t>Up next:</a:t>
            </a:r>
            <a:br>
              <a:rPr lang="en-US" sz="6600">
                <a:solidFill>
                  <a:srgbClr val="FFFFFF"/>
                </a:solidFill>
              </a:rPr>
            </a:br>
            <a:r>
              <a:rPr lang="en-US" sz="6600">
                <a:solidFill>
                  <a:srgbClr val="FFFFFF"/>
                </a:solidFill>
              </a:rPr>
              <a:t>Testing patterns</a:t>
            </a:r>
            <a:endParaRPr lang="en-US" sz="6600" dirty="0">
              <a:solidFill>
                <a:srgbClr val="FFFFFF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>
                <a:solidFill>
                  <a:srgbClr val="FFFFFF"/>
                </a:solidFill>
                <a:latin typeface="Calibri" panose="020F0502020204030204"/>
              </a:rPr>
              <a:t>August 2023, CC BY-SA 4.0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Testing scientific code, v16.0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74971C-44CB-C83B-4A0D-68EE9AFB8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EF79ADEA-B933-47CC-A4E9-04E6298B917C}" type="slidenum">
              <a:rPr lang="en-US">
                <a:solidFill>
                  <a:srgbClr val="FFFFFF"/>
                </a:solidFill>
                <a:latin typeface="Calibri" panose="020F0502020204030204"/>
              </a:rPr>
              <a:pPr defTabSz="914400">
                <a:spcAft>
                  <a:spcPts val="600"/>
                </a:spcAft>
                <a:defRPr/>
              </a:pPr>
              <a:t>29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F7C61F70-7375-50E2-8341-E9817BA904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734181" y="10"/>
            <a:ext cx="5457819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7368" y="365125"/>
            <a:ext cx="7057999" cy="975643"/>
          </a:xfrm>
          <a:noFill/>
        </p:spPr>
        <p:txBody>
          <a:bodyPr>
            <a:normAutofit/>
          </a:bodyPr>
          <a:lstStyle/>
          <a:p>
            <a:r>
              <a:rPr lang="en-US" dirty="0"/>
              <a:t>How to reach enlightenment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38181" y="1556792"/>
            <a:ext cx="5457819" cy="4620171"/>
          </a:xfrm>
        </p:spPr>
        <p:txBody>
          <a:bodyPr>
            <a:normAutofit/>
          </a:bodyPr>
          <a:lstStyle/>
          <a:p>
            <a:r>
              <a:rPr lang="en-US" sz="2400" dirty="0"/>
              <a:t>How do we get to the blessed state of </a:t>
            </a:r>
            <a:r>
              <a:rPr lang="en-US" sz="2400" b="1" dirty="0"/>
              <a:t>confidence</a:t>
            </a:r>
            <a:r>
              <a:rPr lang="en-US" sz="2400" dirty="0"/>
              <a:t> and </a:t>
            </a:r>
            <a:r>
              <a:rPr lang="en-US" sz="2400" b="1" dirty="0"/>
              <a:t>efficiency</a:t>
            </a:r>
            <a:r>
              <a:rPr lang="en-US" sz="2400" dirty="0"/>
              <a:t>?</a:t>
            </a:r>
          </a:p>
          <a:p>
            <a:r>
              <a:rPr lang="en-US" sz="2400" dirty="0"/>
              <a:t>Being a Python expert is not sufficient, good programming practices make a big difference</a:t>
            </a:r>
          </a:p>
          <a:p>
            <a:r>
              <a:rPr lang="en-US" sz="2400" dirty="0"/>
              <a:t>We can learn a lot from the development methods developed for commercial and open source software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590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CH"/>
              <a:t>August 2023, CC BY-SA 4.0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505200" y="6356350"/>
            <a:ext cx="34290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Testing scientific code, v16.0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9385FA-9493-5600-B0E9-618A49ECD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F79ADEA-B933-47CC-A4E9-04E6298B917C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51127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7B694D-F3E7-91E7-E5B1-294F99970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30</a:t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cs typeface="Courier New" pitchFamily="49" charset="0"/>
              </a:rPr>
              <a:t>Testing error control</a:t>
            </a:r>
            <a:endParaRPr lang="en-US" dirty="0">
              <a:cs typeface="Courier New" pitchFamily="49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91544" y="1219200"/>
            <a:ext cx="8424936" cy="49377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  <a:ea typeface="ＭＳ Ｐゴシック" pitchFamily="80" charset="-128"/>
                <a:cs typeface="Courier New" pitchFamily="49" charset="0"/>
              </a:rPr>
              <a:t>Check that an exception is raised:</a:t>
            </a:r>
            <a:br>
              <a:rPr lang="en-US" dirty="0">
                <a:solidFill>
                  <a:srgbClr val="000000"/>
                </a:solidFill>
                <a:ea typeface="ＭＳ Ｐゴシック" pitchFamily="80" charset="-128"/>
                <a:cs typeface="Courier New" pitchFamily="49" charset="0"/>
              </a:rPr>
            </a:br>
            <a:br>
              <a:rPr lang="en-US" sz="1000" dirty="0"/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from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py.test </a:t>
            </a: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import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raises</a:t>
            </a:r>
            <a:b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def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>
                <a:solidFill>
                  <a:srgbClr val="0000FF"/>
                </a:solidFill>
                <a:latin typeface="Courier New"/>
                <a:cs typeface="Courier New"/>
              </a:rPr>
              <a:t>test_raises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():</a:t>
            </a:r>
            <a:b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with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raises(SomeException):</a:t>
            </a:r>
            <a:b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        do_something()</a:t>
            </a:r>
            <a:b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        do_something_else()</a:t>
            </a:r>
            <a:b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</a:br>
            <a:endParaRPr lang="en-US" sz="200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dirty="0">
                <a:cs typeface="Courier New"/>
              </a:rPr>
              <a:t>For example:</a:t>
            </a:r>
            <a:br>
              <a:rPr lang="en-US" dirty="0">
                <a:cs typeface="Courier New"/>
              </a:rPr>
            </a:br>
            <a:br>
              <a:rPr lang="en-US" sz="1000" dirty="0">
                <a:cs typeface="Courier New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with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 dirty="0" err="1">
                <a:latin typeface="Courier New"/>
                <a:cs typeface="Courier New"/>
              </a:rPr>
              <a:t>raises</a:t>
            </a:r>
            <a:r>
              <a:rPr lang="en-US" sz="2000" dirty="0">
                <a:latin typeface="Courier New"/>
                <a:cs typeface="Courier New"/>
              </a:rPr>
              <a:t>(</a:t>
            </a:r>
            <a:r>
              <a:rPr lang="en-US" sz="2000" dirty="0" err="1">
                <a:latin typeface="Courier New"/>
                <a:cs typeface="Courier New"/>
              </a:rPr>
              <a:t>ValueError</a:t>
            </a:r>
            <a:r>
              <a:rPr lang="en-US" sz="2000" dirty="0">
                <a:latin typeface="Courier New"/>
                <a:cs typeface="Courier New"/>
              </a:rPr>
              <a:t>):</a:t>
            </a:r>
            <a:br>
              <a:rPr lang="en-US" sz="2000" dirty="0">
                <a:latin typeface="Courier New"/>
                <a:cs typeface="Courier New"/>
              </a:rPr>
            </a:br>
            <a:r>
              <a:rPr lang="en-US" sz="2000" dirty="0">
                <a:latin typeface="Courier New"/>
                <a:cs typeface="Courier New"/>
              </a:rPr>
              <a:t>    </a:t>
            </a: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int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2000">
                <a:solidFill>
                  <a:srgbClr val="8B2252"/>
                </a:solidFill>
                <a:latin typeface="Courier New"/>
                <a:cs typeface="Courier New"/>
              </a:rPr>
              <a:t>'XYZ’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b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</a:br>
            <a:b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dirty="0">
                <a:latin typeface="+mj-lt"/>
                <a:cs typeface="Courier New"/>
              </a:rPr>
              <a:t>passes, because</a:t>
            </a:r>
            <a:br>
              <a:rPr lang="en-US" dirty="0">
                <a:latin typeface="+mj-lt"/>
                <a:cs typeface="Courier New"/>
              </a:rPr>
            </a:br>
            <a:br>
              <a:rPr lang="en-US" sz="1000" dirty="0">
                <a:latin typeface="+mj-lt"/>
                <a:cs typeface="Courier New"/>
              </a:rPr>
            </a:br>
            <a:r>
              <a:rPr lang="en-US" sz="1800">
                <a:solidFill>
                  <a:srgbClr val="7F007F"/>
                </a:solidFill>
                <a:latin typeface="Courier New"/>
                <a:cs typeface="Courier New"/>
              </a:rPr>
              <a:t>int</a:t>
            </a:r>
            <a:r>
              <a:rPr lang="en-US" sz="180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800">
                <a:solidFill>
                  <a:srgbClr val="8B2252"/>
                </a:solidFill>
                <a:latin typeface="Courier New"/>
                <a:cs typeface="Courier New"/>
              </a:rPr>
              <a:t>'XYZ’</a:t>
            </a:r>
            <a:r>
              <a:rPr lang="en-US" sz="180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br>
              <a:rPr lang="en-US" sz="1800" dirty="0">
                <a:latin typeface="Courier New"/>
                <a:cs typeface="Courier New"/>
              </a:rPr>
            </a:br>
            <a:r>
              <a:rPr lang="en-US" sz="1800" dirty="0" err="1">
                <a:latin typeface="Courier New"/>
                <a:cs typeface="Courier New"/>
              </a:rPr>
              <a:t>ValueError</a:t>
            </a:r>
            <a:r>
              <a:rPr lang="en-US" sz="1800" dirty="0">
                <a:latin typeface="Courier New"/>
                <a:cs typeface="Courier New"/>
              </a:rPr>
              <a:t>: invalid literal for </a:t>
            </a:r>
            <a:r>
              <a:rPr lang="en-US" sz="1800" dirty="0" err="1">
                <a:latin typeface="Courier New"/>
                <a:cs typeface="Courier New"/>
              </a:rPr>
              <a:t>int</a:t>
            </a:r>
            <a:r>
              <a:rPr lang="en-US" sz="1800" dirty="0">
                <a:latin typeface="Courier New"/>
                <a:cs typeface="Courier New"/>
              </a:rPr>
              <a:t>() with base 10: 'XYZ'</a:t>
            </a:r>
          </a:p>
          <a:p>
            <a:endParaRPr lang="en-US" sz="32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C1388A-3740-434A-031F-A07E33B7E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0808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Testing error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 the most specific exception class, or the test may pass because of collateral damage:</a:t>
            </a:r>
            <a:br>
              <a:rPr lang="en-US" dirty="0"/>
            </a:br>
            <a:br>
              <a:rPr lang="en-US" dirty="0"/>
            </a:br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sz="2000" dirty="0">
                <a:latin typeface="Courier New"/>
                <a:cs typeface="Courier New"/>
              </a:rPr>
              <a:t># Test that file "None" cannot be opened.</a:t>
            </a:r>
            <a:br>
              <a:rPr lang="en-US" dirty="0">
                <a:latin typeface="Courier New"/>
                <a:cs typeface="Courier New"/>
              </a:rPr>
            </a:br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sz="2000" dirty="0">
                <a:latin typeface="Courier New"/>
                <a:cs typeface="Courier New"/>
              </a:rPr>
              <a:t>with raises(IOError):</a:t>
            </a:r>
            <a:br>
              <a:rPr lang="en-US" sz="2000" dirty="0">
                <a:latin typeface="Courier New"/>
                <a:cs typeface="Courier New"/>
              </a:rPr>
            </a:br>
            <a:r>
              <a:rPr lang="en-US" sz="2000" dirty="0">
                <a:latin typeface="Courier New"/>
                <a:cs typeface="Courier New"/>
              </a:rPr>
              <a:t>        open(None, 'r')</a:t>
            </a:r>
            <a:br>
              <a:rPr lang="en-US" sz="2000" dirty="0">
                <a:latin typeface="Courier New"/>
                <a:cs typeface="Courier New"/>
              </a:rPr>
            </a:br>
            <a:br>
              <a:rPr lang="en-US" sz="2000" dirty="0">
                <a:latin typeface="Courier New"/>
                <a:cs typeface="Courier New"/>
              </a:rPr>
            </a:br>
            <a:r>
              <a:rPr lang="en-US" dirty="0">
                <a:cs typeface="Courier New"/>
              </a:rPr>
              <a:t>as expected, but</a:t>
            </a:r>
            <a:br>
              <a:rPr lang="en-US" dirty="0">
                <a:cs typeface="Courier New"/>
              </a:rPr>
            </a:br>
            <a:br>
              <a:rPr lang="en-US" dirty="0">
                <a:cs typeface="Courier New"/>
              </a:rPr>
            </a:br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sz="2000" dirty="0">
                <a:latin typeface="Courier New"/>
                <a:cs typeface="Courier New"/>
              </a:rPr>
              <a:t>with raises(Exception):</a:t>
            </a:r>
            <a:br>
              <a:rPr lang="en-US" sz="2000" dirty="0">
                <a:latin typeface="Courier New"/>
                <a:cs typeface="Courier New"/>
              </a:rPr>
            </a:br>
            <a:r>
              <a:rPr lang="en-US" sz="2000" dirty="0">
                <a:latin typeface="Courier New"/>
                <a:cs typeface="Courier New"/>
              </a:rPr>
              <a:t>        open(None, 'r’)</a:t>
            </a:r>
            <a:br>
              <a:rPr lang="en-US" sz="2000" dirty="0">
                <a:latin typeface="Courier New"/>
                <a:cs typeface="Courier New"/>
              </a:rPr>
            </a:br>
            <a:endParaRPr lang="en-US" dirty="0">
              <a:latin typeface="Courier New"/>
              <a:cs typeface="Courier New"/>
            </a:endParaRPr>
          </a:p>
          <a:p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8AAF1D-066B-7BB3-8FFF-75C410F93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256240" y="3039345"/>
            <a:ext cx="14750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=&gt; fail</a:t>
            </a: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256240" y="4221090"/>
            <a:ext cx="14750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ECC00"/>
                </a:solidFill>
                <a:latin typeface="Courier New" pitchFamily="49" charset="0"/>
                <a:cs typeface="Courier New" pitchFamily="49" charset="0"/>
              </a:rPr>
              <a:t>=&gt; pass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514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agile programming cycle</a:t>
            </a:r>
          </a:p>
          <a:p>
            <a:r>
              <a:rPr lang="en-US" dirty="0"/>
              <a:t>Testing scientific code basics</a:t>
            </a:r>
          </a:p>
          <a:p>
            <a:r>
              <a:rPr lang="en-US" dirty="0"/>
              <a:t>Testing patterns for scientific code</a:t>
            </a:r>
          </a:p>
          <a:p>
            <a:r>
              <a:rPr lang="en-US" dirty="0"/>
              <a:t>Continuous Integration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D3D62B-C47B-BC17-F5B3-87C8465B5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995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Warm-up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2776"/>
            <a:ext cx="10802416" cy="4764187"/>
          </a:xfrm>
        </p:spPr>
        <p:txBody>
          <a:bodyPr>
            <a:normAutofit/>
          </a:bodyPr>
          <a:lstStyle/>
          <a:p>
            <a:r>
              <a:rPr lang="en-US" dirty="0"/>
              <a:t>Go to the directory called 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hands_on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local_maxima</a:t>
            </a:r>
            <a:r>
              <a:rPr lang="en-US" sz="2400" dirty="0"/>
              <a:t> </a:t>
            </a:r>
          </a:p>
          <a:p>
            <a:r>
              <a:rPr lang="en-US" dirty="0"/>
              <a:t>In the file called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local_maxima.py</a:t>
            </a:r>
            <a:r>
              <a:rPr lang="en-US" dirty="0"/>
              <a:t>, write a function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find_maxima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that finds the indices of local maxima in a list of numbers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br>
              <a:rPr lang="en-US" sz="3200" dirty="0"/>
            </a:b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4C0CB7-1692-100A-8091-6150F2881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32256EE-8656-D541-ADC2-307216FD329E}"/>
              </a:ext>
            </a:extLst>
          </p:cNvPr>
          <p:cNvGrpSpPr/>
          <p:nvPr/>
        </p:nvGrpSpPr>
        <p:grpSpPr>
          <a:xfrm>
            <a:off x="911424" y="3067105"/>
            <a:ext cx="4208097" cy="3134064"/>
            <a:chOff x="5004047" y="3284984"/>
            <a:chExt cx="3577341" cy="2664296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A97BB23-F79A-5346-B5BE-F5FFA662BA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04047" y="3284984"/>
              <a:ext cx="3577341" cy="2664296"/>
            </a:xfrm>
            <a:prstGeom prst="rect">
              <a:avLst/>
            </a:prstGeom>
          </p:spPr>
        </p:pic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B82158D9-7E91-8943-9A09-6910ADFE8F36}"/>
                </a:ext>
              </a:extLst>
            </p:cNvPr>
            <p:cNvSpPr/>
            <p:nvPr/>
          </p:nvSpPr>
          <p:spPr>
            <a:xfrm>
              <a:off x="6092635" y="5517232"/>
              <a:ext cx="295842" cy="295842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CC18852-8752-DD4F-BF94-97F5B4AC9FD8}"/>
                </a:ext>
              </a:extLst>
            </p:cNvPr>
            <p:cNvSpPr/>
            <p:nvPr/>
          </p:nvSpPr>
          <p:spPr>
            <a:xfrm>
              <a:off x="7613270" y="5517232"/>
              <a:ext cx="295842" cy="295842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 dirty="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77991C8D-7E4B-3FC9-6620-B02E9092C4D3}"/>
              </a:ext>
            </a:extLst>
          </p:cNvPr>
          <p:cNvSpPr txBox="1"/>
          <p:nvPr/>
        </p:nvSpPr>
        <p:spPr>
          <a:xfrm>
            <a:off x="5663952" y="3163970"/>
            <a:ext cx="627921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For example, </a:t>
            </a:r>
            <a:br>
              <a:rPr lang="en-US" sz="2400" dirty="0"/>
            </a:b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find_maxima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([1, 3, -2, 0, 2, 1]) </a:t>
            </a:r>
            <a:b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400" dirty="0"/>
              <a:t>should return</a:t>
            </a:r>
            <a:br>
              <a:rPr lang="en-US" sz="2400" dirty="0"/>
            </a:b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[1, 4]</a:t>
            </a:r>
            <a:endParaRPr lang="en-CH" sz="2400" dirty="0"/>
          </a:p>
        </p:txBody>
      </p:sp>
    </p:spTree>
    <p:extLst>
      <p:ext uri="{BB962C8B-B14F-4D97-AF65-F5344CB8AC3E}">
        <p14:creationId xmlns:p14="http://schemas.microsoft.com/office/powerpoint/2010/main" val="932818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Warm-up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Write a function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find_maxima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that finds the indices of local maxima in a list of numbers</a:t>
            </a:r>
            <a:br>
              <a:rPr lang="en-US" dirty="0"/>
            </a:br>
            <a:endParaRPr lang="en-US" dirty="0"/>
          </a:p>
          <a:p>
            <a:r>
              <a:rPr lang="en-US" dirty="0"/>
              <a:t>Check your solution with these inputs:</a:t>
            </a:r>
          </a:p>
          <a:p>
            <a:pPr lvl="1"/>
            <a:r>
              <a:rPr lang="en-US" dirty="0"/>
              <a:t>Input: [1, 3, -2, 0, 2, 1] 		Expected result: [1, 4]</a:t>
            </a:r>
          </a:p>
          <a:p>
            <a:pPr lvl="1"/>
            <a:r>
              <a:rPr lang="en-US" dirty="0"/>
              <a:t>Input: [4, 2, 1, 3, 1, 5]		Expected result: [0, 3, 5]</a:t>
            </a:r>
          </a:p>
          <a:p>
            <a:pPr lvl="1"/>
            <a:r>
              <a:rPr lang="en-US" dirty="0"/>
              <a:t>Input: []				Expected result: []</a:t>
            </a:r>
          </a:p>
          <a:p>
            <a:pPr lvl="1"/>
            <a:r>
              <a:rPr lang="en-US" dirty="0"/>
              <a:t>Input: [1, 2, 2, 1]			Expected result: [1] (or [2], or [1, 2])</a:t>
            </a:r>
          </a:p>
          <a:p>
            <a:pPr lvl="1"/>
            <a:r>
              <a:rPr lang="en-US" dirty="0"/>
              <a:t>Input: [1, 2, 2, 3, 1]		Expected result: [3]</a:t>
            </a:r>
          </a:p>
          <a:p>
            <a:pPr lvl="1"/>
            <a:endParaRPr lang="en-US" dirty="0"/>
          </a:p>
          <a:p>
            <a:pPr marL="274313" lvl="1" indent="0">
              <a:buNone/>
            </a:pP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BFA165-17CD-0C1A-2A73-07BBC7AF4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855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8" name="Rectangle 615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Image">
            <a:extLst>
              <a:ext uri="{FF2B5EF4-FFF2-40B4-BE49-F238E27FC236}">
                <a16:creationId xmlns:a16="http://schemas.microsoft.com/office/drawing/2014/main" id="{B025A8C2-FCDD-65C2-D94D-F3C224E2CF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>
                <a:solidFill>
                  <a:srgbClr val="FFFFFF"/>
                </a:solidFill>
                <a:latin typeface="Calibri" panose="020F0502020204030204"/>
              </a:rPr>
              <a:t>August 2023,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12F992-5A0C-44CC-E089-78C72F6BA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EF79ADEA-B933-47CC-A4E9-04E6298B917C}" type="slidenum">
              <a:rPr lang="en-US">
                <a:solidFill>
                  <a:srgbClr val="FFFFFF"/>
                </a:solidFill>
                <a:latin typeface="Calibri" panose="020F0502020204030204"/>
              </a:rPr>
              <a:pPr defTabSz="914400">
                <a:spcAft>
                  <a:spcPts val="600"/>
                </a:spcAft>
                <a:defRPr/>
              </a:pPr>
              <a:t>7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787A09-83BD-181D-83D1-4494B64FC6C8}"/>
              </a:ext>
            </a:extLst>
          </p:cNvPr>
          <p:cNvSpPr txBox="1"/>
          <p:nvPr/>
        </p:nvSpPr>
        <p:spPr>
          <a:xfrm>
            <a:off x="1524000" y="1122362"/>
            <a:ext cx="9144000" cy="1226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 agile programming cycle</a:t>
            </a:r>
          </a:p>
        </p:txBody>
      </p:sp>
    </p:spTree>
    <p:extLst>
      <p:ext uri="{BB962C8B-B14F-4D97-AF65-F5344CB8AC3E}">
        <p14:creationId xmlns:p14="http://schemas.microsoft.com/office/powerpoint/2010/main" val="22583386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The agile development cycle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619DED-85DD-0A10-1154-217434A83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8</a:t>
            </a:fld>
            <a:endParaRPr lang="en-US"/>
          </a:p>
        </p:txBody>
      </p:sp>
      <p:grpSp>
        <p:nvGrpSpPr>
          <p:cNvPr id="16" name="Group 6"/>
          <p:cNvGrpSpPr/>
          <p:nvPr/>
        </p:nvGrpSpPr>
        <p:grpSpPr>
          <a:xfrm>
            <a:off x="1066801" y="1295401"/>
            <a:ext cx="7215239" cy="4786347"/>
            <a:chOff x="-457200" y="1295400"/>
            <a:chExt cx="7215238" cy="4786346"/>
          </a:xfrm>
          <a:effectLst/>
        </p:grpSpPr>
        <p:graphicFrame>
          <p:nvGraphicFramePr>
            <p:cNvPr id="17" name="Diagram 16"/>
            <p:cNvGraphicFramePr/>
            <p:nvPr>
              <p:extLst>
                <p:ext uri="{D42A27DB-BD31-4B8C-83A1-F6EECF244321}">
                  <p14:modId xmlns:p14="http://schemas.microsoft.com/office/powerpoint/2010/main" val="2496162615"/>
                </p:ext>
              </p:extLst>
            </p:nvPr>
          </p:nvGraphicFramePr>
          <p:xfrm>
            <a:off x="-457200" y="1295400"/>
            <a:ext cx="7215238" cy="4786346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18" name="U-Turn Arrow 17"/>
            <p:cNvSpPr/>
            <p:nvPr/>
          </p:nvSpPr>
          <p:spPr>
            <a:xfrm rot="16200000">
              <a:off x="-1404665" y="3212976"/>
              <a:ext cx="4392488" cy="792088"/>
            </a:xfrm>
            <a:prstGeom prst="uturnArrow">
              <a:avLst>
                <a:gd name="adj1" fmla="val 25000"/>
                <a:gd name="adj2" fmla="val 24258"/>
                <a:gd name="adj3" fmla="val 25000"/>
                <a:gd name="adj4" fmla="val 43750"/>
                <a:gd name="adj5" fmla="val 100000"/>
              </a:avLst>
            </a:prstGeom>
            <a:solidFill>
              <a:schemeClr val="bg1"/>
            </a:solidFill>
            <a:ln w="38100" cmpd="sng">
              <a:solidFill>
                <a:srgbClr val="FF0000"/>
              </a:solidFill>
            </a:ln>
            <a:effectLst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>
                <a:solidFill>
                  <a:schemeClr val="tx1"/>
                </a:solidFill>
              </a:endParaRPr>
            </a:p>
          </p:txBody>
        </p:sp>
      </p:grpSp>
      <p:sp>
        <p:nvSpPr>
          <p:cNvPr id="19" name="U-Turn Arrow 18"/>
          <p:cNvSpPr/>
          <p:nvPr/>
        </p:nvSpPr>
        <p:spPr>
          <a:xfrm rot="16200000" flipV="1">
            <a:off x="6312024" y="4869160"/>
            <a:ext cx="1296144" cy="576064"/>
          </a:xfrm>
          <a:prstGeom prst="uturnArrow">
            <a:avLst>
              <a:gd name="adj1" fmla="val 30443"/>
              <a:gd name="adj2" fmla="val 25000"/>
              <a:gd name="adj3" fmla="val 30183"/>
              <a:gd name="adj4" fmla="val 60079"/>
              <a:gd name="adj5" fmla="val 100000"/>
            </a:avLst>
          </a:prstGeom>
          <a:solidFill>
            <a:srgbClr val="FFFFFF"/>
          </a:solidFill>
          <a:ln w="38100" cmpd="sng">
            <a:solidFill>
              <a:srgbClr val="0ECC00"/>
            </a:solidFill>
          </a:ln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>
              <a:solidFill>
                <a:schemeClr val="tx1"/>
              </a:solidFill>
            </a:endParaRPr>
          </a:p>
        </p:txBody>
      </p:sp>
      <p:pic>
        <p:nvPicPr>
          <p:cNvPr id="5" name="Picture 6" descr="Image">
            <a:extLst>
              <a:ext uri="{FF2B5EF4-FFF2-40B4-BE49-F238E27FC236}">
                <a16:creationId xmlns:a16="http://schemas.microsoft.com/office/drawing/2014/main" id="{B98AE566-FD9B-D572-C7BE-4DF370117E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flipH="1">
            <a:off x="9727702" y="4149080"/>
            <a:ext cx="2386136" cy="2386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3126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Python tools for agile development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627EBA-0D4F-59A2-BC9D-51A8F7429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7536160" y="2420890"/>
            <a:ext cx="186997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latin typeface="Courier New" pitchFamily="49" charset="0"/>
                <a:cs typeface="Courier New" pitchFamily="49" charset="0"/>
              </a:rPr>
              <a:t>pytest</a:t>
            </a:r>
            <a:endParaRPr lang="en-US" sz="21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536160" y="4509122"/>
            <a:ext cx="223914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latin typeface="Courier New" pitchFamily="49" charset="0"/>
                <a:cs typeface="Courier New" pitchFamily="49" charset="0"/>
              </a:rPr>
              <a:t>pdb</a:t>
            </a:r>
            <a:endParaRPr lang="en-US" sz="21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536160" y="5175486"/>
            <a:ext cx="2736304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latin typeface="Courier New" pitchFamily="49" charset="0"/>
                <a:cs typeface="Courier New" pitchFamily="49" charset="0"/>
              </a:rPr>
              <a:t>timeit</a:t>
            </a:r>
            <a:endParaRPr lang="en-US" sz="2100" dirty="0">
              <a:latin typeface="Courier New" pitchFamily="49" charset="0"/>
              <a:cs typeface="Courier New" pitchFamily="49" charset="0"/>
            </a:endParaRPr>
          </a:p>
          <a:p>
            <a:r>
              <a:rPr lang="en-US" sz="2100" dirty="0" err="1">
                <a:latin typeface="Courier New" pitchFamily="49" charset="0"/>
                <a:cs typeface="Courier New" pitchFamily="49" charset="0"/>
              </a:rPr>
              <a:t>cProfile</a:t>
            </a:r>
          </a:p>
          <a:p>
            <a:r>
              <a:rPr lang="en-US" sz="2100" dirty="0" err="1">
                <a:latin typeface="Courier New" pitchFamily="49" charset="0"/>
                <a:cs typeface="Courier New" pitchFamily="49" charset="0"/>
              </a:rPr>
              <a:t>line_profiler</a:t>
            </a:r>
            <a:endParaRPr lang="en-US" sz="2100" dirty="0">
              <a:latin typeface="Courier New" pitchFamily="49" charset="0"/>
              <a:cs typeface="Courier New" pitchFamily="49" charset="0"/>
            </a:endParaRPr>
          </a:p>
        </p:txBody>
      </p:sp>
      <p:grpSp>
        <p:nvGrpSpPr>
          <p:cNvPr id="16" name="Group 6"/>
          <p:cNvGrpSpPr/>
          <p:nvPr/>
        </p:nvGrpSpPr>
        <p:grpSpPr>
          <a:xfrm>
            <a:off x="1066801" y="1295401"/>
            <a:ext cx="7215239" cy="4786347"/>
            <a:chOff x="-457200" y="1295400"/>
            <a:chExt cx="7215238" cy="4786346"/>
          </a:xfrm>
          <a:effectLst/>
        </p:grpSpPr>
        <p:graphicFrame>
          <p:nvGraphicFramePr>
            <p:cNvPr id="17" name="Diagram 16"/>
            <p:cNvGraphicFramePr/>
            <p:nvPr>
              <p:extLst>
                <p:ext uri="{D42A27DB-BD31-4B8C-83A1-F6EECF244321}">
                  <p14:modId xmlns:p14="http://schemas.microsoft.com/office/powerpoint/2010/main" val="2245689698"/>
                </p:ext>
              </p:extLst>
            </p:nvPr>
          </p:nvGraphicFramePr>
          <p:xfrm>
            <a:off x="-457200" y="1295400"/>
            <a:ext cx="7215238" cy="4786346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18" name="U-Turn Arrow 17"/>
            <p:cNvSpPr/>
            <p:nvPr/>
          </p:nvSpPr>
          <p:spPr>
            <a:xfrm rot="16200000">
              <a:off x="-1404665" y="3212976"/>
              <a:ext cx="4392488" cy="792088"/>
            </a:xfrm>
            <a:prstGeom prst="uturnArrow">
              <a:avLst>
                <a:gd name="adj1" fmla="val 25000"/>
                <a:gd name="adj2" fmla="val 24258"/>
                <a:gd name="adj3" fmla="val 25000"/>
                <a:gd name="adj4" fmla="val 43750"/>
                <a:gd name="adj5" fmla="val 100000"/>
              </a:avLst>
            </a:prstGeom>
            <a:solidFill>
              <a:schemeClr val="bg1"/>
            </a:solidFill>
            <a:ln w="38100" cmpd="sng">
              <a:solidFill>
                <a:srgbClr val="FF0000"/>
              </a:solidFill>
            </a:ln>
            <a:effectLst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>
                <a:solidFill>
                  <a:schemeClr val="tx1"/>
                </a:solidFill>
              </a:endParaRPr>
            </a:p>
          </p:txBody>
        </p:sp>
      </p:grpSp>
      <p:sp>
        <p:nvSpPr>
          <p:cNvPr id="19" name="U-Turn Arrow 18"/>
          <p:cNvSpPr/>
          <p:nvPr/>
        </p:nvSpPr>
        <p:spPr>
          <a:xfrm rot="16200000" flipV="1">
            <a:off x="6312024" y="4869160"/>
            <a:ext cx="1296144" cy="576064"/>
          </a:xfrm>
          <a:prstGeom prst="uturnArrow">
            <a:avLst>
              <a:gd name="adj1" fmla="val 30443"/>
              <a:gd name="adj2" fmla="val 25000"/>
              <a:gd name="adj3" fmla="val 30183"/>
              <a:gd name="adj4" fmla="val 60079"/>
              <a:gd name="adj5" fmla="val 100000"/>
            </a:avLst>
          </a:prstGeom>
          <a:solidFill>
            <a:srgbClr val="FFFFFF"/>
          </a:solidFill>
          <a:ln w="38100" cmpd="sng">
            <a:solidFill>
              <a:srgbClr val="0ECC00"/>
            </a:solidFill>
          </a:ln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>
              <a:solidFill>
                <a:schemeClr val="tx1"/>
              </a:solidFill>
            </a:endParaRPr>
          </a:p>
        </p:txBody>
      </p:sp>
      <p:pic>
        <p:nvPicPr>
          <p:cNvPr id="6" name="Picture 6" descr="Image">
            <a:extLst>
              <a:ext uri="{FF2B5EF4-FFF2-40B4-BE49-F238E27FC236}">
                <a16:creationId xmlns:a16="http://schemas.microsoft.com/office/drawing/2014/main" id="{5265DFEE-059E-2F27-16CC-552557EE6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flipH="1">
            <a:off x="9727702" y="4149080"/>
            <a:ext cx="2386136" cy="2386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5589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69694</TotalTime>
  <Words>2824</Words>
  <Application>Microsoft Macintosh PowerPoint</Application>
  <PresentationFormat>Widescreen</PresentationFormat>
  <Paragraphs>314</Paragraphs>
  <Slides>32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1" baseType="lpstr">
      <vt:lpstr>Arial</vt:lpstr>
      <vt:lpstr>Calibri</vt:lpstr>
      <vt:lpstr>Calibri Light</vt:lpstr>
      <vt:lpstr>Courier New</vt:lpstr>
      <vt:lpstr>Menlo</vt:lpstr>
      <vt:lpstr>Menlo-Bold</vt:lpstr>
      <vt:lpstr>Menlo-Regular</vt:lpstr>
      <vt:lpstr>Monaco</vt:lpstr>
      <vt:lpstr>Office Theme</vt:lpstr>
      <vt:lpstr>Testing scientific code Because you’re worth it</vt:lpstr>
      <vt:lpstr>You, as the Master of Research</vt:lpstr>
      <vt:lpstr>How to reach enlightenment</vt:lpstr>
      <vt:lpstr>Outline</vt:lpstr>
      <vt:lpstr>Warm-up project</vt:lpstr>
      <vt:lpstr>Warm-up project</vt:lpstr>
      <vt:lpstr>PowerPoint Presentation</vt:lpstr>
      <vt:lpstr>The agile development cycle</vt:lpstr>
      <vt:lpstr>Python tools for agile development</vt:lpstr>
      <vt:lpstr>PowerPoint Presentation</vt:lpstr>
      <vt:lpstr>Why write tests? Confidence and correctness</vt:lpstr>
      <vt:lpstr>Effect of software bugs in science</vt:lpstr>
      <vt:lpstr>The unfortunate story of Geoffrey Chang</vt:lpstr>
      <vt:lpstr>PowerPoint Presentation</vt:lpstr>
      <vt:lpstr>PowerPoint Presentation</vt:lpstr>
      <vt:lpstr>A test is just another function</vt:lpstr>
      <vt:lpstr>Testing frameworks</vt:lpstr>
      <vt:lpstr>Hands-on!</vt:lpstr>
      <vt:lpstr>Test suites in Python with pytest</vt:lpstr>
      <vt:lpstr>Assertions</vt:lpstr>
      <vt:lpstr>Hands-on! Possibly your first test</vt:lpstr>
      <vt:lpstr>Hands-on!</vt:lpstr>
      <vt:lpstr>Floating point equality</vt:lpstr>
      <vt:lpstr>Hands-on!</vt:lpstr>
      <vt:lpstr>Testing with numpy arrays</vt:lpstr>
      <vt:lpstr>Testing with numpy arrays</vt:lpstr>
      <vt:lpstr>Watch out for nans! </vt:lpstr>
      <vt:lpstr>Write a working version of find_maxima, with testing </vt:lpstr>
      <vt:lpstr>Up next: Testing patterns</vt:lpstr>
      <vt:lpstr>PowerPoint Presentation</vt:lpstr>
      <vt:lpstr>Testing error control</vt:lpstr>
      <vt:lpstr>Testing error control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Pietro Berkes</dc:creator>
  <cp:lastModifiedBy>Pietro Berkes</cp:lastModifiedBy>
  <cp:revision>1107</cp:revision>
  <cp:lastPrinted>2018-09-04T04:56:03Z</cp:lastPrinted>
  <dcterms:created xsi:type="dcterms:W3CDTF">2010-10-01T16:09:12Z</dcterms:created>
  <dcterms:modified xsi:type="dcterms:W3CDTF">2023-08-03T16:29:22Z</dcterms:modified>
</cp:coreProperties>
</file>

<file path=docProps/thumbnail.jpeg>
</file>